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1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2" r:id="rId25"/>
    <p:sldId id="283" r:id="rId26"/>
    <p:sldId id="284" r:id="rId27"/>
    <p:sldId id="285" r:id="rId28"/>
    <p:sldId id="286" r:id="rId29"/>
    <p:sldId id="288" r:id="rId30"/>
    <p:sldId id="289" r:id="rId31"/>
    <p:sldId id="290" r:id="rId32"/>
    <p:sldId id="272" r:id="rId33"/>
  </p:sldIdLst>
  <p:sldSz cx="9144000" cy="5143500" type="screen16x9"/>
  <p:notesSz cx="6858000" cy="9144000"/>
  <p:embeddedFontLst>
    <p:embeddedFont>
      <p:font typeface="Cambria Math" panose="02040503050406030204" pitchFamily="18" charset="0"/>
      <p:regular r:id="rId35"/>
    </p:embeddedFont>
    <p:embeddedFont>
      <p:font typeface="Lato" panose="020B0604020202020204" charset="0"/>
      <p:regular r:id="rId36"/>
      <p:bold r:id="rId37"/>
      <p:italic r:id="rId38"/>
      <p:boldItalic r:id="rId39"/>
    </p:embeddedFont>
    <p:embeddedFont>
      <p:font typeface="Consolas" panose="020B0609020204030204" pitchFamily="49" charset="0"/>
      <p:regular r:id="rId40"/>
      <p:bold r:id="rId41"/>
      <p:italic r:id="rId42"/>
      <p:boldItalic r:id="rId43"/>
    </p:embeddedFont>
    <p:embeddedFont>
      <p:font typeface="Calibri" panose="020F0502020204030204" pitchFamily="34" charset="0"/>
      <p:regular r:id="rId44"/>
      <p:bold r:id="rId45"/>
      <p:italic r:id="rId46"/>
      <p:boldItalic r:id="rId4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BD5B315-7B64-4FAF-9CC1-8C8CD2ADF954}">
  <a:tblStyle styleId="{8BD5B315-7B64-4FAF-9CC1-8C8CD2ADF95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658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8.fntdata"/><Relationship Id="rId47" Type="http://schemas.openxmlformats.org/officeDocument/2006/relationships/font" Target="fonts/font13.fnt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Relationship Id="rId46" Type="http://schemas.openxmlformats.org/officeDocument/2006/relationships/font" Target="fonts/font12.fntdata"/><Relationship Id="rId20" Type="http://schemas.openxmlformats.org/officeDocument/2006/relationships/slide" Target="slides/slide19.xml"/><Relationship Id="rId41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5dea928ff6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5dea928ff6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5dea928ff6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5dea928ff6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72958433ba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72958433ba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5dea928ff6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5dea928ff6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7454446237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7454446237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5dea928ff6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5dea928ff6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83fa6b308c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83fa6b308c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83fa6b308c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83fa6b308c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83fa6b308c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83fa6b308c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83fa6b308c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83fa6b308c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5dea928ff6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5dea928ff6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83fa6b308c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83fa6b308c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83fa6b308c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83fa6b308c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83fa6b308c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83fa6b308c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83fa6b308c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83fa6b308c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83fa6b308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83fa6b308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445095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83fa6b308c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83fa6b308c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323140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83fa6b308c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83fa6b308c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6140222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83fa6b308c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83fa6b308c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318430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83fa6b308c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83fa6b308c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15543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83fa6b308c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83fa6b308c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61572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5dea928ff6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5dea928ff6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83fa6b308c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83fa6b308c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205495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83fa6b308c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83fa6b308c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067610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5dea928ff6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5dea928ff6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5dea928ff6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5dea928ff6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5dea928ff6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5dea928ff6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5dea928ff6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5dea928ff6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5dea928ff6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5dea928ff6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5dea928ff6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5dea928ff6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5dea928ff6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5dea928ff6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Font typeface="Lato"/>
              <a:buNone/>
              <a:defRPr sz="5200"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Font typeface="Lato"/>
              <a:buNone/>
              <a:defRPr sz="5200"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Font typeface="Lato"/>
              <a:buNone/>
              <a:defRPr sz="5200"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Font typeface="Lato"/>
              <a:buNone/>
              <a:defRPr sz="5200"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Font typeface="Lato"/>
              <a:buNone/>
              <a:defRPr sz="5200"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Font typeface="Lato"/>
              <a:buNone/>
              <a:defRPr sz="5200"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Font typeface="Lato"/>
              <a:buNone/>
              <a:defRPr sz="5200"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Font typeface="Lato"/>
              <a:buNone/>
              <a:defRPr sz="5200"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Font typeface="Lato"/>
              <a:buNone/>
              <a:defRPr sz="5200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 sz="2800">
                <a:latin typeface="Lato"/>
                <a:ea typeface="Lato"/>
                <a:cs typeface="Lato"/>
                <a:sym typeface="La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 sz="2800">
                <a:latin typeface="Lato"/>
                <a:ea typeface="Lato"/>
                <a:cs typeface="Lato"/>
                <a:sym typeface="Lat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 sz="2800">
                <a:latin typeface="Lato"/>
                <a:ea typeface="Lato"/>
                <a:cs typeface="Lato"/>
                <a:sym typeface="Lat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 sz="2800">
                <a:latin typeface="Lato"/>
                <a:ea typeface="Lato"/>
                <a:cs typeface="Lato"/>
                <a:sym typeface="Lat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 sz="2800">
                <a:latin typeface="Lato"/>
                <a:ea typeface="Lato"/>
                <a:cs typeface="Lato"/>
                <a:sym typeface="Lat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 sz="2800">
                <a:latin typeface="Lato"/>
                <a:ea typeface="Lato"/>
                <a:cs typeface="Lato"/>
                <a:sym typeface="La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 sz="2800">
                <a:latin typeface="Lato"/>
                <a:ea typeface="Lato"/>
                <a:cs typeface="Lato"/>
                <a:sym typeface="La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 sz="2800">
                <a:latin typeface="Lato"/>
                <a:ea typeface="Lato"/>
                <a:cs typeface="Lato"/>
                <a:sym typeface="La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 sz="2800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latin typeface="Lato"/>
                <a:ea typeface="Lato"/>
                <a:cs typeface="Lato"/>
                <a:sym typeface="Lato"/>
              </a:defRPr>
            </a:lvl1pPr>
            <a:lvl2pPr lvl="1"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Font typeface="Lato"/>
              <a:buNone/>
              <a:defRPr sz="12000"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Font typeface="Lato"/>
              <a:buNone/>
              <a:defRPr sz="12000"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Font typeface="Lato"/>
              <a:buNone/>
              <a:defRPr sz="12000"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Font typeface="Lato"/>
              <a:buNone/>
              <a:defRPr sz="12000"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Font typeface="Lato"/>
              <a:buNone/>
              <a:defRPr sz="12000"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Font typeface="Lato"/>
              <a:buNone/>
              <a:defRPr sz="12000"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Font typeface="Lato"/>
              <a:buNone/>
              <a:defRPr sz="12000"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Font typeface="Lato"/>
              <a:buNone/>
              <a:defRPr sz="12000"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Font typeface="Lato"/>
              <a:buNone/>
              <a:defRPr sz="12000"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47" name="Google Shape;47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  <a:defRPr>
                <a:latin typeface="Lato"/>
                <a:ea typeface="Lato"/>
                <a:cs typeface="Lato"/>
                <a:sym typeface="Lato"/>
              </a:defRPr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○"/>
              <a:defRPr>
                <a:latin typeface="Lato"/>
                <a:ea typeface="Lato"/>
                <a:cs typeface="Lato"/>
                <a:sym typeface="Lato"/>
              </a:defRPr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■"/>
              <a:defRPr>
                <a:latin typeface="Lato"/>
                <a:ea typeface="Lato"/>
                <a:cs typeface="Lato"/>
                <a:sym typeface="Lato"/>
              </a:defRPr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●"/>
              <a:defRPr>
                <a:latin typeface="Lato"/>
                <a:ea typeface="Lato"/>
                <a:cs typeface="Lato"/>
                <a:sym typeface="Lato"/>
              </a:defRPr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○"/>
              <a:defRPr>
                <a:latin typeface="Lato"/>
                <a:ea typeface="Lato"/>
                <a:cs typeface="Lato"/>
                <a:sym typeface="Lato"/>
              </a:defRPr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■"/>
              <a:defRPr>
                <a:latin typeface="Lato"/>
                <a:ea typeface="Lato"/>
                <a:cs typeface="Lato"/>
                <a:sym typeface="Lato"/>
              </a:defRPr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●"/>
              <a:defRPr>
                <a:latin typeface="Lato"/>
                <a:ea typeface="Lato"/>
                <a:cs typeface="Lato"/>
                <a:sym typeface="Lato"/>
              </a:defRPr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○"/>
              <a:defRPr>
                <a:latin typeface="Lato"/>
                <a:ea typeface="Lato"/>
                <a:cs typeface="Lato"/>
                <a:sym typeface="Lato"/>
              </a:defRPr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Font typeface="Lato"/>
              <a:buChar char="■"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48" name="Google Shape;48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latin typeface="Lato"/>
                <a:ea typeface="Lato"/>
                <a:cs typeface="Lato"/>
                <a:sym typeface="Lato"/>
              </a:defRPr>
            </a:lvl1pPr>
            <a:lvl2pPr lvl="1"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Font typeface="Lato"/>
              <a:buNone/>
              <a:defRPr sz="3600"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ato"/>
              <a:buChar char="●"/>
              <a:defRPr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Char char="○"/>
              <a:defRPr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Char char="■"/>
              <a:defRPr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Char char="●"/>
              <a:defRPr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Char char="○"/>
              <a:defRPr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Char char="■"/>
              <a:defRPr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Char char="●"/>
              <a:defRPr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Char char="○"/>
              <a:defRPr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Lato"/>
              <a:buChar char="■"/>
              <a:defRPr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latin typeface="Lato"/>
                <a:ea typeface="Lato"/>
                <a:cs typeface="Lato"/>
                <a:sym typeface="Lato"/>
              </a:defRPr>
            </a:lvl1pPr>
            <a:lvl2pPr lvl="1"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  <a:defRPr sz="1400">
                <a:latin typeface="Lato"/>
                <a:ea typeface="Lato"/>
                <a:cs typeface="Lato"/>
                <a:sym typeface="Lato"/>
              </a:defRPr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Font typeface="Lato"/>
              <a:buChar char="○"/>
              <a:defRPr sz="1200">
                <a:latin typeface="Lato"/>
                <a:ea typeface="Lato"/>
                <a:cs typeface="Lato"/>
                <a:sym typeface="Lato"/>
              </a:defRPr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Font typeface="Lato"/>
              <a:buChar char="■"/>
              <a:defRPr sz="1200">
                <a:latin typeface="Lato"/>
                <a:ea typeface="Lato"/>
                <a:cs typeface="Lato"/>
                <a:sym typeface="Lato"/>
              </a:defRPr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Font typeface="Lato"/>
              <a:buChar char="●"/>
              <a:defRPr sz="1200">
                <a:latin typeface="Lato"/>
                <a:ea typeface="Lato"/>
                <a:cs typeface="Lato"/>
                <a:sym typeface="Lato"/>
              </a:defRPr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Font typeface="Lato"/>
              <a:buChar char="○"/>
              <a:defRPr sz="1200">
                <a:latin typeface="Lato"/>
                <a:ea typeface="Lato"/>
                <a:cs typeface="Lato"/>
                <a:sym typeface="Lato"/>
              </a:defRPr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Font typeface="Lato"/>
              <a:buChar char="■"/>
              <a:defRPr sz="1200">
                <a:latin typeface="Lato"/>
                <a:ea typeface="Lato"/>
                <a:cs typeface="Lato"/>
                <a:sym typeface="Lato"/>
              </a:defRPr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Font typeface="Lato"/>
              <a:buChar char="●"/>
              <a:defRPr sz="1200">
                <a:latin typeface="Lato"/>
                <a:ea typeface="Lato"/>
                <a:cs typeface="Lato"/>
                <a:sym typeface="Lato"/>
              </a:defRPr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Font typeface="Lato"/>
              <a:buChar char="○"/>
              <a:defRPr sz="1200">
                <a:latin typeface="Lato"/>
                <a:ea typeface="Lato"/>
                <a:cs typeface="Lato"/>
                <a:sym typeface="Lato"/>
              </a:defRPr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Font typeface="Lato"/>
              <a:buChar char="■"/>
              <a:defRPr sz="1200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  <a:defRPr sz="1400">
                <a:latin typeface="Lato"/>
                <a:ea typeface="Lato"/>
                <a:cs typeface="Lato"/>
                <a:sym typeface="Lato"/>
              </a:defRPr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Font typeface="Lato"/>
              <a:buChar char="○"/>
              <a:defRPr sz="1200">
                <a:latin typeface="Lato"/>
                <a:ea typeface="Lato"/>
                <a:cs typeface="Lato"/>
                <a:sym typeface="Lato"/>
              </a:defRPr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Font typeface="Lato"/>
              <a:buChar char="■"/>
              <a:defRPr sz="1200">
                <a:latin typeface="Lato"/>
                <a:ea typeface="Lato"/>
                <a:cs typeface="Lato"/>
                <a:sym typeface="Lato"/>
              </a:defRPr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Font typeface="Lato"/>
              <a:buChar char="●"/>
              <a:defRPr sz="1200">
                <a:latin typeface="Lato"/>
                <a:ea typeface="Lato"/>
                <a:cs typeface="Lato"/>
                <a:sym typeface="Lato"/>
              </a:defRPr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Font typeface="Lato"/>
              <a:buChar char="○"/>
              <a:defRPr sz="1200">
                <a:latin typeface="Lato"/>
                <a:ea typeface="Lato"/>
                <a:cs typeface="Lato"/>
                <a:sym typeface="Lato"/>
              </a:defRPr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Font typeface="Lato"/>
              <a:buChar char="■"/>
              <a:defRPr sz="1200">
                <a:latin typeface="Lato"/>
                <a:ea typeface="Lato"/>
                <a:cs typeface="Lato"/>
                <a:sym typeface="Lato"/>
              </a:defRPr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Font typeface="Lato"/>
              <a:buChar char="●"/>
              <a:defRPr sz="1200">
                <a:latin typeface="Lato"/>
                <a:ea typeface="Lato"/>
                <a:cs typeface="Lato"/>
                <a:sym typeface="Lato"/>
              </a:defRPr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Font typeface="Lato"/>
              <a:buChar char="○"/>
              <a:defRPr sz="1200">
                <a:latin typeface="Lato"/>
                <a:ea typeface="Lato"/>
                <a:cs typeface="Lato"/>
                <a:sym typeface="Lato"/>
              </a:defRPr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Font typeface="Lato"/>
              <a:buChar char="■"/>
              <a:defRPr sz="1200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latin typeface="Lato"/>
                <a:ea typeface="Lato"/>
                <a:cs typeface="Lato"/>
                <a:sym typeface="Lato"/>
              </a:defRPr>
            </a:lvl1pPr>
            <a:lvl2pPr lvl="1"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latin typeface="Lato"/>
                <a:ea typeface="Lato"/>
                <a:cs typeface="Lato"/>
                <a:sym typeface="Lato"/>
              </a:defRPr>
            </a:lvl1pPr>
            <a:lvl2pPr lvl="1"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Lato"/>
              <a:buNone/>
              <a:defRPr sz="2400"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Font typeface="Lato"/>
              <a:buNone/>
              <a:defRPr sz="2400"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Font typeface="Lato"/>
              <a:buNone/>
              <a:defRPr sz="2400"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Font typeface="Lato"/>
              <a:buNone/>
              <a:defRPr sz="2400"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Font typeface="Lato"/>
              <a:buNone/>
              <a:defRPr sz="2400"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Font typeface="Lato"/>
              <a:buNone/>
              <a:defRPr sz="2400"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Font typeface="Lato"/>
              <a:buNone/>
              <a:defRPr sz="2400"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Font typeface="Lato"/>
              <a:buNone/>
              <a:defRPr sz="2400"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Font typeface="Lato"/>
              <a:buNone/>
              <a:defRPr sz="2400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●"/>
              <a:defRPr sz="1200">
                <a:latin typeface="Lato"/>
                <a:ea typeface="Lato"/>
                <a:cs typeface="Lato"/>
                <a:sym typeface="Lato"/>
              </a:defRPr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Font typeface="Lato"/>
              <a:buChar char="○"/>
              <a:defRPr sz="1200">
                <a:latin typeface="Lato"/>
                <a:ea typeface="Lato"/>
                <a:cs typeface="Lato"/>
                <a:sym typeface="Lato"/>
              </a:defRPr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Font typeface="Lato"/>
              <a:buChar char="■"/>
              <a:defRPr sz="1200">
                <a:latin typeface="Lato"/>
                <a:ea typeface="Lato"/>
                <a:cs typeface="Lato"/>
                <a:sym typeface="Lato"/>
              </a:defRPr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Font typeface="Lato"/>
              <a:buChar char="●"/>
              <a:defRPr sz="1200">
                <a:latin typeface="Lato"/>
                <a:ea typeface="Lato"/>
                <a:cs typeface="Lato"/>
                <a:sym typeface="Lato"/>
              </a:defRPr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Font typeface="Lato"/>
              <a:buChar char="○"/>
              <a:defRPr sz="1200">
                <a:latin typeface="Lato"/>
                <a:ea typeface="Lato"/>
                <a:cs typeface="Lato"/>
                <a:sym typeface="Lato"/>
              </a:defRPr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Font typeface="Lato"/>
              <a:buChar char="■"/>
              <a:defRPr sz="1200">
                <a:latin typeface="Lato"/>
                <a:ea typeface="Lato"/>
                <a:cs typeface="Lato"/>
                <a:sym typeface="Lato"/>
              </a:defRPr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Font typeface="Lato"/>
              <a:buChar char="●"/>
              <a:defRPr sz="1200">
                <a:latin typeface="Lato"/>
                <a:ea typeface="Lato"/>
                <a:cs typeface="Lato"/>
                <a:sym typeface="Lato"/>
              </a:defRPr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Font typeface="Lato"/>
              <a:buChar char="○"/>
              <a:defRPr sz="1200">
                <a:latin typeface="Lato"/>
                <a:ea typeface="Lato"/>
                <a:cs typeface="Lato"/>
                <a:sym typeface="Lato"/>
              </a:defRPr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Font typeface="Lato"/>
              <a:buChar char="■"/>
              <a:defRPr sz="1200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latin typeface="Lato"/>
                <a:ea typeface="Lato"/>
                <a:cs typeface="Lato"/>
                <a:sym typeface="Lato"/>
              </a:defRPr>
            </a:lvl1pPr>
            <a:lvl2pPr lvl="1"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V_theme">
  <p:cSld name="MAIN_POIN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Font typeface="Lato"/>
              <a:buNone/>
              <a:defRPr sz="4800"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Font typeface="Lato"/>
              <a:buNone/>
              <a:defRPr sz="4800"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Font typeface="Lato"/>
              <a:buNone/>
              <a:defRPr sz="4800"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Font typeface="Lato"/>
              <a:buNone/>
              <a:defRPr sz="4800"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Font typeface="Lato"/>
              <a:buNone/>
              <a:defRPr sz="4800"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Font typeface="Lato"/>
              <a:buNone/>
              <a:defRPr sz="4800"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Font typeface="Lato"/>
              <a:buNone/>
              <a:defRPr sz="4800"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Font typeface="Lato"/>
              <a:buNone/>
              <a:defRPr sz="4800"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Font typeface="Lato"/>
              <a:buNone/>
              <a:defRPr sz="4800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latin typeface="Lato"/>
                <a:ea typeface="Lato"/>
                <a:cs typeface="Lato"/>
                <a:sym typeface="Lato"/>
              </a:defRPr>
            </a:lvl1pPr>
            <a:lvl2pPr lvl="1"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8" name="Google Shape;38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Font typeface="Lato"/>
              <a:buNone/>
              <a:defRPr sz="4200"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Font typeface="Lato"/>
              <a:buNone/>
              <a:defRPr sz="4200"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Font typeface="Lato"/>
              <a:buNone/>
              <a:defRPr sz="4200"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Font typeface="Lato"/>
              <a:buNone/>
              <a:defRPr sz="4200"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Font typeface="Lato"/>
              <a:buNone/>
              <a:defRPr sz="4200"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Font typeface="Lato"/>
              <a:buNone/>
              <a:defRPr sz="4200"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Font typeface="Lato"/>
              <a:buNone/>
              <a:defRPr sz="4200"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Font typeface="Lato"/>
              <a:buNone/>
              <a:defRPr sz="4200"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Font typeface="Lato"/>
              <a:buNone/>
              <a:defRPr sz="4200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ato"/>
              <a:buNone/>
              <a:defRPr sz="2100">
                <a:latin typeface="Lato"/>
                <a:ea typeface="Lato"/>
                <a:cs typeface="Lato"/>
                <a:sym typeface="La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ato"/>
              <a:buNone/>
              <a:defRPr sz="2100">
                <a:latin typeface="Lato"/>
                <a:ea typeface="Lato"/>
                <a:cs typeface="Lato"/>
                <a:sym typeface="Lat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ato"/>
              <a:buNone/>
              <a:defRPr sz="2100">
                <a:latin typeface="Lato"/>
                <a:ea typeface="Lato"/>
                <a:cs typeface="Lato"/>
                <a:sym typeface="Lat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ato"/>
              <a:buNone/>
              <a:defRPr sz="2100">
                <a:latin typeface="Lato"/>
                <a:ea typeface="Lato"/>
                <a:cs typeface="Lato"/>
                <a:sym typeface="Lat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ato"/>
              <a:buNone/>
              <a:defRPr sz="2100">
                <a:latin typeface="Lato"/>
                <a:ea typeface="Lato"/>
                <a:cs typeface="Lato"/>
                <a:sym typeface="Lat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ato"/>
              <a:buNone/>
              <a:defRPr sz="2100">
                <a:latin typeface="Lato"/>
                <a:ea typeface="Lato"/>
                <a:cs typeface="Lato"/>
                <a:sym typeface="La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ato"/>
              <a:buNone/>
              <a:defRPr sz="2100">
                <a:latin typeface="Lato"/>
                <a:ea typeface="Lato"/>
                <a:cs typeface="Lato"/>
                <a:sym typeface="La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ato"/>
              <a:buNone/>
              <a:defRPr sz="2100">
                <a:latin typeface="Lato"/>
                <a:ea typeface="Lato"/>
                <a:cs typeface="Lato"/>
                <a:sym typeface="La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ato"/>
              <a:buNone/>
              <a:defRPr sz="2100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  <a:defRPr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○"/>
              <a:defRPr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■"/>
              <a:defRPr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●"/>
              <a:defRPr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○"/>
              <a:defRPr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■"/>
              <a:defRPr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●"/>
              <a:defRPr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○"/>
              <a:defRPr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Font typeface="Lato"/>
              <a:buChar char="■"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latin typeface="Lato"/>
                <a:ea typeface="Lato"/>
                <a:cs typeface="Lato"/>
                <a:sym typeface="Lato"/>
              </a:defRPr>
            </a:lvl1pPr>
            <a:lvl2pPr lvl="1"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1pPr>
          </a:lstStyle>
          <a:p>
            <a:endParaRPr/>
          </a:p>
        </p:txBody>
      </p:sp>
      <p:sp>
        <p:nvSpPr>
          <p:cNvPr id="44" name="Google Shape;4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latin typeface="Lato"/>
                <a:ea typeface="Lato"/>
                <a:cs typeface="Lato"/>
                <a:sym typeface="Lato"/>
              </a:defRPr>
            </a:lvl1pPr>
            <a:lvl2pPr lvl="1"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" name="Google Shape;9;p1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89750" y="4533975"/>
            <a:ext cx="1405150" cy="52285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406.5549.pdf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solidFill>
                  <a:srgbClr val="3D464D"/>
                </a:solidFill>
                <a:latin typeface="Calibri"/>
                <a:ea typeface="Calibri"/>
                <a:cs typeface="Calibri"/>
                <a:sym typeface="Calibri"/>
              </a:rPr>
              <a:t>Computer Vision and Image Processing</a:t>
            </a:r>
            <a:endParaRPr sz="3200" dirty="0">
              <a:solidFill>
                <a:srgbClr val="3D464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smtClean="0">
                <a:solidFill>
                  <a:srgbClr val="3D464D"/>
                </a:solidFill>
                <a:latin typeface="Calibri"/>
                <a:ea typeface="Calibri"/>
                <a:cs typeface="Calibri"/>
                <a:sym typeface="Calibri"/>
              </a:rPr>
              <a:t>Tirgul 8</a:t>
            </a:r>
            <a:endParaRPr sz="3200" dirty="0">
              <a:solidFill>
                <a:srgbClr val="3D464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" name="Google Shape;56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Edge Detection</a:t>
            </a:r>
            <a:endParaRPr/>
          </a:p>
        </p:txBody>
      </p:sp>
      <p:sp>
        <p:nvSpPr>
          <p:cNvPr id="5" name="Google Shape;57;p13"/>
          <p:cNvSpPr txBox="1"/>
          <p:nvPr/>
        </p:nvSpPr>
        <p:spPr>
          <a:xfrm>
            <a:off x="6289964" y="4263804"/>
            <a:ext cx="2542336" cy="4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>
                <a:latin typeface="Lato"/>
                <a:ea typeface="Lato"/>
                <a:cs typeface="Lato"/>
                <a:sym typeface="Lato"/>
              </a:rPr>
              <a:t>By Shai </a:t>
            </a:r>
            <a:r>
              <a:rPr lang="en" i="1" dirty="0" smtClean="0">
                <a:latin typeface="Lato"/>
                <a:ea typeface="Lato"/>
                <a:cs typeface="Lato"/>
                <a:sym typeface="Lato"/>
              </a:rPr>
              <a:t>Aharon</a:t>
            </a:r>
            <a:r>
              <a:rPr lang="en-US" i="1" dirty="0" smtClean="0">
                <a:latin typeface="Lato"/>
                <a:ea typeface="Lato"/>
                <a:cs typeface="Lato"/>
                <a:sym typeface="Lato"/>
              </a:rPr>
              <a:t> &amp; Moriya Bitton</a:t>
            </a:r>
            <a:endParaRPr i="1" dirty="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b="1" dirty="0"/>
              <a:t>Solution I </a:t>
            </a:r>
            <a:r>
              <a:rPr lang="en" b="1" dirty="0" smtClean="0"/>
              <a:t>- </a:t>
            </a:r>
            <a:r>
              <a:rPr lang="en" b="1" dirty="0"/>
              <a:t>Smooth </a:t>
            </a:r>
            <a:r>
              <a:rPr lang="en" b="1" u="sng" dirty="0"/>
              <a:t>before</a:t>
            </a:r>
            <a:r>
              <a:rPr lang="en" b="1" dirty="0"/>
              <a:t> deriving </a:t>
            </a:r>
            <a:endParaRPr b="1" dirty="0"/>
          </a:p>
        </p:txBody>
      </p:sp>
      <p:pic>
        <p:nvPicPr>
          <p:cNvPr id="139" name="Google Shape;13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733" y="1017725"/>
            <a:ext cx="2718643" cy="3438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23164" y="1017725"/>
            <a:ext cx="3920836" cy="39952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04376" y="2092279"/>
            <a:ext cx="2418788" cy="128934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4114800" y="2116282"/>
            <a:ext cx="65" cy="215444"/>
          </a:xfrm>
          <a:prstGeom prst="rect">
            <a:avLst/>
          </a:prstGeom>
          <a:noFill/>
        </p:spPr>
        <p:txBody>
          <a:bodyPr wrap="none" lIns="0" tIns="0" rIns="0" bIns="0" rtlCol="1">
            <a:spAutoFit/>
          </a:bodyPr>
          <a:lstStyle/>
          <a:p>
            <a:endParaRPr lang="he-IL" dirty="0"/>
          </a:p>
        </p:txBody>
      </p:sp>
      <p:sp>
        <p:nvSpPr>
          <p:cNvPr id="3" name="TextBox 2"/>
          <p:cNvSpPr txBox="1"/>
          <p:nvPr/>
        </p:nvSpPr>
        <p:spPr>
          <a:xfrm>
            <a:off x="4114800" y="2116282"/>
            <a:ext cx="65" cy="215444"/>
          </a:xfrm>
          <a:prstGeom prst="rect">
            <a:avLst/>
          </a:prstGeom>
          <a:noFill/>
        </p:spPr>
        <p:txBody>
          <a:bodyPr wrap="none" lIns="0" tIns="0" rIns="0" bIns="0" rtlCol="1">
            <a:spAutoFit/>
          </a:bodyPr>
          <a:lstStyle/>
          <a:p>
            <a:endParaRPr lang="he-IL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Solution </a:t>
            </a:r>
            <a:r>
              <a:rPr lang="en" b="1" dirty="0" smtClean="0"/>
              <a:t>I - </a:t>
            </a:r>
            <a:r>
              <a:rPr lang="en" b="1" dirty="0"/>
              <a:t>Smooth </a:t>
            </a:r>
            <a:r>
              <a:rPr lang="en" b="1" u="sng" dirty="0"/>
              <a:t>before</a:t>
            </a:r>
            <a:r>
              <a:rPr lang="en" b="1" dirty="0"/>
              <a:t> deriving </a:t>
            </a:r>
            <a:endParaRPr b="1" dirty="0"/>
          </a:p>
        </p:txBody>
      </p:sp>
      <p:sp>
        <p:nvSpPr>
          <p:cNvPr id="147" name="Google Shape;147;p23"/>
          <p:cNvSpPr txBox="1"/>
          <p:nvPr/>
        </p:nvSpPr>
        <p:spPr>
          <a:xfrm>
            <a:off x="2286000" y="4309776"/>
            <a:ext cx="5001971" cy="926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/>
              <a:t>Better, but not perfect. </a:t>
            </a:r>
            <a:endParaRPr lang="en" sz="1800" b="1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 smtClean="0"/>
              <a:t>The </a:t>
            </a:r>
            <a:r>
              <a:rPr lang="en" sz="1800" b="1" dirty="0"/>
              <a:t>‘real’ edges have became weak.</a:t>
            </a:r>
            <a:endParaRPr sz="1800" b="1" dirty="0"/>
          </a:p>
        </p:txBody>
      </p:sp>
      <p:grpSp>
        <p:nvGrpSpPr>
          <p:cNvPr id="2" name="קבוצה 1"/>
          <p:cNvGrpSpPr/>
          <p:nvPr/>
        </p:nvGrpSpPr>
        <p:grpSpPr>
          <a:xfrm>
            <a:off x="766762" y="1154673"/>
            <a:ext cx="7610475" cy="3418610"/>
            <a:chOff x="390525" y="1017725"/>
            <a:chExt cx="8387372" cy="3820976"/>
          </a:xfrm>
        </p:grpSpPr>
        <p:pic>
          <p:nvPicPr>
            <p:cNvPr id="148" name="Google Shape;148;p23"/>
            <p:cNvPicPr preferRelativeResize="0"/>
            <p:nvPr/>
          </p:nvPicPr>
          <p:blipFill rotWithShape="1">
            <a:blip r:embed="rId3">
              <a:alphaModFix/>
            </a:blip>
            <a:srcRect r="19061" b="2257"/>
            <a:stretch/>
          </p:blipFill>
          <p:spPr>
            <a:xfrm>
              <a:off x="390525" y="1017725"/>
              <a:ext cx="2307675" cy="287633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9" name="Google Shape;149;p2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036249" y="1017725"/>
              <a:ext cx="3741648" cy="38209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" name="Google Shape;150;p2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465800" y="2144643"/>
              <a:ext cx="1114425" cy="6191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" name="Google Shape;125;p20"/>
            <p:cNvSpPr/>
            <p:nvPr/>
          </p:nvSpPr>
          <p:spPr>
            <a:xfrm>
              <a:off x="2185552" y="1812807"/>
              <a:ext cx="3674919" cy="218468"/>
            </a:xfrm>
            <a:custGeom>
              <a:avLst/>
              <a:gdLst/>
              <a:ahLst/>
              <a:cxnLst/>
              <a:rect l="l" t="t" r="r" b="b"/>
              <a:pathLst>
                <a:path w="195453" h="32472" extrusionOk="0">
                  <a:moveTo>
                    <a:pt x="0" y="32472"/>
                  </a:moveTo>
                  <a:cubicBezTo>
                    <a:pt x="18034" y="27075"/>
                    <a:pt x="75629" y="786"/>
                    <a:pt x="108204" y="87"/>
                  </a:cubicBezTo>
                  <a:cubicBezTo>
                    <a:pt x="140780" y="-611"/>
                    <a:pt x="180912" y="23582"/>
                    <a:pt x="195453" y="28281"/>
                  </a:cubicBezTo>
                </a:path>
              </a:pathLst>
            </a:custGeom>
            <a:noFill/>
            <a:ln w="38100" cap="flat" cmpd="sng">
              <a:solidFill>
                <a:srgbClr val="FF9900"/>
              </a:solidFill>
              <a:prstDash val="solid"/>
              <a:round/>
              <a:headEnd type="none" w="med" len="med"/>
              <a:tailEnd type="triangle" w="med" len="med"/>
            </a:ln>
          </p:spPr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Solution I</a:t>
            </a:r>
            <a:endParaRPr b="1" dirty="0"/>
          </a:p>
        </p:txBody>
      </p:sp>
      <p:pic>
        <p:nvPicPr>
          <p:cNvPr id="156" name="Google Shape;15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1600" y="1017725"/>
            <a:ext cx="4215034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Solution </a:t>
            </a:r>
            <a:r>
              <a:rPr lang="en" b="1" dirty="0" smtClean="0"/>
              <a:t>II - </a:t>
            </a:r>
            <a:r>
              <a:rPr lang="en" b="1" dirty="0"/>
              <a:t>Sobel</a:t>
            </a:r>
            <a:endParaRPr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2" name="Google Shape;162;p25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311700" y="2386433"/>
                <a:ext cx="8520600" cy="2353427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b="1" dirty="0" smtClean="0"/>
                  <a:t>Smooth in one direction, and derive in the perpendicular direction.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ar-AE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ar-AE" i="1" dirty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ar-AE" i="1" dirty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ar-AE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ar-AE" i="1" dirty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ar-AE" i="1" dirty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ar-AE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ar-AE" i="1" dirty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m:rPr>
                                    <m:brk m:alnAt="7"/>
                                  </m:rPr>
                                  <a:rPr lang="ar-AE" i="1" dirty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ar-AE" i="1" dirty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r>
                  <a:rPr lang="en-US" dirty="0" smtClean="0"/>
                  <a:t/>
                </a:r>
                <a:br>
                  <a:rPr lang="en-US" dirty="0" smtClean="0"/>
                </a:br>
                <a:endParaRPr lang="en-US" dirty="0" smtClean="0"/>
              </a:p>
              <a:p>
                <a:pPr marL="0" lvl="0" indent="0">
                  <a:buNone/>
                </a:pPr>
                <a:endParaRPr lang="en-US" dirty="0"/>
              </a:p>
              <a:p>
                <a:pPr marL="0" lvl="0" indent="0">
                  <a:buNone/>
                </a:pPr>
                <a:r>
                  <a:rPr lang="en-US" dirty="0" smtClean="0"/>
                  <a:t/>
                </a:r>
                <a:br>
                  <a:rPr lang="en-US" dirty="0" smtClean="0"/>
                </a:br>
                <a:r>
                  <a:rPr lang="en-US" dirty="0" smtClean="0"/>
                  <a:t>This </a:t>
                </a:r>
                <a:r>
                  <a:rPr lang="en-US" dirty="0"/>
                  <a:t>way you will not weaken the edges in the direction of travel.</a:t>
                </a:r>
                <a:endParaRPr dirty="0"/>
              </a:p>
            </p:txBody>
          </p:sp>
        </mc:Choice>
        <mc:Fallback xmlns="">
          <p:sp>
            <p:nvSpPr>
              <p:cNvPr id="162" name="Google Shape;162;p25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11700" y="2386433"/>
                <a:ext cx="8520600" cy="2353427"/>
              </a:xfrm>
              <a:prstGeom prst="rect">
                <a:avLst/>
              </a:prstGeom>
              <a:blipFill>
                <a:blip r:embed="rId3"/>
                <a:stretch>
                  <a:fillRect l="-572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3" name="Google Shape;163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172758"/>
            <a:ext cx="8390168" cy="103497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קבוצה 1"/>
          <p:cNvGrpSpPr/>
          <p:nvPr/>
        </p:nvGrpSpPr>
        <p:grpSpPr>
          <a:xfrm>
            <a:off x="3389172" y="2865042"/>
            <a:ext cx="3679942" cy="1178630"/>
            <a:chOff x="1075462" y="1361824"/>
            <a:chExt cx="3679942" cy="1178630"/>
          </a:xfrm>
        </p:grpSpPr>
        <p:sp>
          <p:nvSpPr>
            <p:cNvPr id="14" name="סוגר מסולסל שמאלי 13"/>
            <p:cNvSpPr/>
            <p:nvPr/>
          </p:nvSpPr>
          <p:spPr>
            <a:xfrm rot="16200000">
              <a:off x="1728359" y="1523067"/>
              <a:ext cx="221674" cy="1101436"/>
            </a:xfrm>
            <a:prstGeom prst="leftBrac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algn="ctr"/>
              <a:endParaRPr lang="en-US" dirty="0" smtClean="0"/>
            </a:p>
            <a:p>
              <a:pPr algn="ctr"/>
              <a:endParaRPr lang="he-IL" dirty="0"/>
            </a:p>
          </p:txBody>
        </p:sp>
        <p:sp>
          <p:nvSpPr>
            <p:cNvPr id="15" name="סוגר מסולסל ימני 14"/>
            <p:cNvSpPr/>
            <p:nvPr/>
          </p:nvSpPr>
          <p:spPr>
            <a:xfrm>
              <a:off x="3311239" y="1361824"/>
              <a:ext cx="180109" cy="789711"/>
            </a:xfrm>
            <a:prstGeom prst="rightBrac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6" name="Google Shape;70;p14"/>
            <p:cNvSpPr txBox="1"/>
            <p:nvPr/>
          </p:nvSpPr>
          <p:spPr>
            <a:xfrm>
              <a:off x="3484420" y="1575824"/>
              <a:ext cx="1270984" cy="3617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1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he-IL" b="1" dirty="0" smtClean="0">
                  <a:solidFill>
                    <a:schemeClr val="accent1">
                      <a:lumMod val="75000"/>
                    </a:schemeClr>
                  </a:solidFill>
                </a:rPr>
                <a:t>גזירה בכיוון </a:t>
              </a:r>
              <a:r>
                <a:rPr lang="en-US" b="1" dirty="0" smtClean="0">
                  <a:solidFill>
                    <a:schemeClr val="accent1">
                      <a:lumMod val="75000"/>
                    </a:schemeClr>
                  </a:solidFill>
                </a:rPr>
                <a:t>Y</a:t>
              </a:r>
              <a:endParaRPr b="1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7" name="Google Shape;70;p14"/>
            <p:cNvSpPr txBox="1"/>
            <p:nvPr/>
          </p:nvSpPr>
          <p:spPr>
            <a:xfrm>
              <a:off x="1075462" y="2178744"/>
              <a:ext cx="1527468" cy="3617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1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he-IL" b="1" dirty="0" smtClean="0">
                  <a:solidFill>
                    <a:schemeClr val="accent1">
                      <a:lumMod val="75000"/>
                    </a:schemeClr>
                  </a:solidFill>
                </a:rPr>
                <a:t>"החלקה" בכיוון </a:t>
              </a:r>
              <a:r>
                <a:rPr lang="en-US" b="1" dirty="0" smtClean="0">
                  <a:solidFill>
                    <a:schemeClr val="accent1">
                      <a:lumMod val="75000"/>
                    </a:schemeClr>
                  </a:solidFill>
                </a:rPr>
                <a:t>X</a:t>
              </a:r>
              <a:endParaRPr b="1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Solution </a:t>
            </a:r>
            <a:r>
              <a:rPr lang="en" b="1" dirty="0" smtClean="0"/>
              <a:t>II - </a:t>
            </a:r>
            <a:r>
              <a:rPr lang="en" b="1" dirty="0"/>
              <a:t>Sobel</a:t>
            </a:r>
            <a:endParaRPr b="1" dirty="0"/>
          </a:p>
        </p:txBody>
      </p:sp>
      <p:grpSp>
        <p:nvGrpSpPr>
          <p:cNvPr id="5" name="קבוצה 4"/>
          <p:cNvGrpSpPr/>
          <p:nvPr/>
        </p:nvGrpSpPr>
        <p:grpSpPr>
          <a:xfrm>
            <a:off x="116496" y="1083415"/>
            <a:ext cx="8778150" cy="3336888"/>
            <a:chOff x="54150" y="1104911"/>
            <a:chExt cx="9035700" cy="3395759"/>
          </a:xfrm>
        </p:grpSpPr>
        <p:pic>
          <p:nvPicPr>
            <p:cNvPr id="170" name="Google Shape;170;p2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4150" y="1104911"/>
              <a:ext cx="9035700" cy="1319225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71" name="Google Shape;171;p26"/>
            <p:cNvCxnSpPr/>
            <p:nvPr/>
          </p:nvCxnSpPr>
          <p:spPr>
            <a:xfrm>
              <a:off x="1817948" y="1180100"/>
              <a:ext cx="0" cy="1168800"/>
            </a:xfrm>
            <a:prstGeom prst="straightConnector1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72" name="Google Shape;172;p26"/>
            <p:cNvSpPr txBox="1"/>
            <p:nvPr/>
          </p:nvSpPr>
          <p:spPr>
            <a:xfrm>
              <a:off x="1548450" y="2414100"/>
              <a:ext cx="1294200" cy="4905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b="1" dirty="0"/>
                <a:t>Smooth</a:t>
              </a:r>
              <a:endParaRPr sz="2200" b="1" dirty="0"/>
            </a:p>
          </p:txBody>
        </p:sp>
        <p:cxnSp>
          <p:nvCxnSpPr>
            <p:cNvPr id="173" name="Google Shape;173;p26"/>
            <p:cNvCxnSpPr/>
            <p:nvPr/>
          </p:nvCxnSpPr>
          <p:spPr>
            <a:xfrm>
              <a:off x="2493475" y="1180100"/>
              <a:ext cx="0" cy="1168800"/>
            </a:xfrm>
            <a:prstGeom prst="straightConnector1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grpSp>
          <p:nvGrpSpPr>
            <p:cNvPr id="4" name="קבוצה 3"/>
            <p:cNvGrpSpPr/>
            <p:nvPr/>
          </p:nvGrpSpPr>
          <p:grpSpPr>
            <a:xfrm>
              <a:off x="54150" y="2996056"/>
              <a:ext cx="9035700" cy="1504614"/>
              <a:chOff x="54150" y="1104911"/>
              <a:chExt cx="9035700" cy="1504614"/>
            </a:xfrm>
          </p:grpSpPr>
          <p:pic>
            <p:nvPicPr>
              <p:cNvPr id="9" name="Google Shape;180;p27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54150" y="1104911"/>
                <a:ext cx="9035700" cy="1319225"/>
              </a:xfrm>
              <a:prstGeom prst="rect">
                <a:avLst/>
              </a:prstGeom>
              <a:noFill/>
              <a:ln>
                <a:noFill/>
              </a:ln>
            </p:spPr>
          </p:pic>
          <p:cxnSp>
            <p:nvCxnSpPr>
              <p:cNvPr id="10" name="Google Shape;181;p27"/>
              <p:cNvCxnSpPr/>
              <p:nvPr/>
            </p:nvCxnSpPr>
            <p:spPr>
              <a:xfrm>
                <a:off x="1257300" y="1485900"/>
                <a:ext cx="1732800" cy="0"/>
              </a:xfrm>
              <a:prstGeom prst="straightConnector1">
                <a:avLst/>
              </a:prstGeom>
              <a:noFill/>
              <a:ln w="38100" cap="flat" cmpd="sng">
                <a:solidFill>
                  <a:srgbClr val="FF0000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sp>
            <p:nvSpPr>
              <p:cNvPr id="11" name="Google Shape;182;p27"/>
              <p:cNvSpPr txBox="1"/>
              <p:nvPr/>
            </p:nvSpPr>
            <p:spPr>
              <a:xfrm>
                <a:off x="3248325" y="2036825"/>
                <a:ext cx="1216800" cy="572700"/>
              </a:xfrm>
              <a:prstGeom prst="rect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400" b="1" dirty="0"/>
                  <a:t>Derive</a:t>
                </a:r>
                <a:endParaRPr sz="2400" b="1" dirty="0"/>
              </a:p>
            </p:txBody>
          </p:sp>
          <p:cxnSp>
            <p:nvCxnSpPr>
              <p:cNvPr id="12" name="Google Shape;183;p27"/>
              <p:cNvCxnSpPr/>
              <p:nvPr/>
            </p:nvCxnSpPr>
            <p:spPr>
              <a:xfrm>
                <a:off x="1257300" y="1970150"/>
                <a:ext cx="1732800" cy="0"/>
              </a:xfrm>
              <a:prstGeom prst="straightConnector1">
                <a:avLst/>
              </a:prstGeom>
              <a:noFill/>
              <a:ln w="38100" cap="flat" cmpd="sng">
                <a:solidFill>
                  <a:srgbClr val="FF0000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</p:grp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b="1" dirty="0"/>
              <a:t>Solution II - Sobel</a:t>
            </a:r>
            <a:endParaRPr dirty="0"/>
          </a:p>
        </p:txBody>
      </p:sp>
      <p:pic>
        <p:nvPicPr>
          <p:cNvPr id="189" name="Google Shape;189;p28"/>
          <p:cNvPicPr preferRelativeResize="0"/>
          <p:nvPr/>
        </p:nvPicPr>
        <p:blipFill rotWithShape="1">
          <a:blip r:embed="rId3">
            <a:alphaModFix/>
          </a:blip>
          <a:srcRect l="6610" t="1292" r="19610" b="2967"/>
          <a:stretch/>
        </p:blipFill>
        <p:spPr>
          <a:xfrm>
            <a:off x="3601316" y="142875"/>
            <a:ext cx="3676651" cy="4924426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95;p29"/>
          <p:cNvSpPr txBox="1">
            <a:spLocks noGrp="1"/>
          </p:cNvSpPr>
          <p:nvPr>
            <p:ph type="body" idx="1"/>
          </p:nvPr>
        </p:nvSpPr>
        <p:spPr>
          <a:xfrm>
            <a:off x="311700" y="1989835"/>
            <a:ext cx="2574300" cy="12305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-US" dirty="0"/>
              <a:t>There are still noises but the </a:t>
            </a:r>
            <a:r>
              <a:rPr lang="en-US" dirty="0" smtClean="0"/>
              <a:t>Edges </a:t>
            </a:r>
            <a:r>
              <a:rPr lang="en-US" dirty="0"/>
              <a:t>look </a:t>
            </a:r>
            <a:r>
              <a:rPr lang="en-US" dirty="0" smtClean="0"/>
              <a:t>better.</a:t>
            </a:r>
            <a:endParaRPr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Laplacian Filter</a:t>
            </a:r>
            <a:endParaRPr b="1" dirty="0"/>
          </a:p>
        </p:txBody>
      </p:sp>
      <p:sp>
        <p:nvSpPr>
          <p:cNvPr id="202" name="Google Shape;202;p3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1643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Most edges are not ideal </a:t>
            </a:r>
            <a:r>
              <a:rPr lang="en" dirty="0" smtClean="0"/>
              <a:t/>
            </a:r>
            <a:br>
              <a:rPr lang="en" dirty="0" smtClean="0"/>
            </a:br>
            <a:r>
              <a:rPr lang="en" dirty="0" smtClean="0"/>
              <a:t>(</a:t>
            </a:r>
            <a:r>
              <a:rPr lang="en" dirty="0"/>
              <a:t>not a step function</a:t>
            </a:r>
            <a:r>
              <a:rPr lang="en" dirty="0" smtClean="0"/>
              <a:t>)</a:t>
            </a:r>
            <a:br>
              <a:rPr lang="en" dirty="0" smtClean="0"/>
            </a:b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Makes identifying the edges exact location </a:t>
            </a:r>
            <a:r>
              <a:rPr lang="en" dirty="0" smtClean="0"/>
              <a:t>difficult</a:t>
            </a:r>
            <a:br>
              <a:rPr lang="en" dirty="0" smtClean="0"/>
            </a:b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If we use the Second derivative We can look for the "</a:t>
            </a:r>
            <a:r>
              <a:rPr lang="en" b="1" dirty="0"/>
              <a:t>zero crossing</a:t>
            </a:r>
            <a:r>
              <a:rPr lang="en" dirty="0"/>
              <a:t>" to pinpoint the edge location</a:t>
            </a:r>
            <a:endParaRPr dirty="0"/>
          </a:p>
        </p:txBody>
      </p:sp>
      <p:sp>
        <p:nvSpPr>
          <p:cNvPr id="203" name="Google Shape;203;p30"/>
          <p:cNvSpPr/>
          <p:nvPr/>
        </p:nvSpPr>
        <p:spPr>
          <a:xfrm>
            <a:off x="4858675" y="1319345"/>
            <a:ext cx="3655725" cy="827850"/>
          </a:xfrm>
          <a:custGeom>
            <a:avLst/>
            <a:gdLst/>
            <a:ahLst/>
            <a:cxnLst/>
            <a:rect l="l" t="t" r="r" b="b"/>
            <a:pathLst>
              <a:path w="146229" h="33114" extrusionOk="0">
                <a:moveTo>
                  <a:pt x="0" y="32922"/>
                </a:moveTo>
                <a:cubicBezTo>
                  <a:pt x="9990" y="32426"/>
                  <a:pt x="43784" y="34906"/>
                  <a:pt x="59937" y="29947"/>
                </a:cubicBezTo>
                <a:cubicBezTo>
                  <a:pt x="76090" y="24988"/>
                  <a:pt x="82537" y="8126"/>
                  <a:pt x="96919" y="3167"/>
                </a:cubicBezTo>
                <a:cubicBezTo>
                  <a:pt x="111301" y="-1792"/>
                  <a:pt x="138011" y="687"/>
                  <a:pt x="146229" y="191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cxnSp>
        <p:nvCxnSpPr>
          <p:cNvPr id="204" name="Google Shape;204;p30"/>
          <p:cNvCxnSpPr/>
          <p:nvPr/>
        </p:nvCxnSpPr>
        <p:spPr>
          <a:xfrm>
            <a:off x="5549450" y="1621700"/>
            <a:ext cx="903300" cy="957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05" name="Google Shape;205;p30"/>
          <p:cNvSpPr txBox="1"/>
          <p:nvPr/>
        </p:nvSpPr>
        <p:spPr>
          <a:xfrm>
            <a:off x="4709925" y="1302875"/>
            <a:ext cx="722700" cy="3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/>
              <a:t>Edge</a:t>
            </a:r>
            <a:endParaRPr sz="1600" b="1" dirty="0"/>
          </a:p>
        </p:txBody>
      </p:sp>
      <p:cxnSp>
        <p:nvCxnSpPr>
          <p:cNvPr id="206" name="Google Shape;206;p30"/>
          <p:cNvCxnSpPr/>
          <p:nvPr/>
        </p:nvCxnSpPr>
        <p:spPr>
          <a:xfrm>
            <a:off x="5606225" y="2683313"/>
            <a:ext cx="903300" cy="957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07" name="Google Shape;207;p30"/>
          <p:cNvSpPr txBox="1"/>
          <p:nvPr/>
        </p:nvSpPr>
        <p:spPr>
          <a:xfrm>
            <a:off x="4398050" y="2233300"/>
            <a:ext cx="1151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/>
              <a:t>Drived Edge</a:t>
            </a:r>
            <a:endParaRPr sz="1600" b="1"/>
          </a:p>
        </p:txBody>
      </p:sp>
      <p:sp>
        <p:nvSpPr>
          <p:cNvPr id="208" name="Google Shape;208;p30"/>
          <p:cNvSpPr/>
          <p:nvPr/>
        </p:nvSpPr>
        <p:spPr>
          <a:xfrm>
            <a:off x="5018100" y="2659602"/>
            <a:ext cx="3432550" cy="630550"/>
          </a:xfrm>
          <a:custGeom>
            <a:avLst/>
            <a:gdLst/>
            <a:ahLst/>
            <a:cxnLst/>
            <a:rect l="l" t="t" r="r" b="b"/>
            <a:pathLst>
              <a:path w="137302" h="25222" extrusionOk="0">
                <a:moveTo>
                  <a:pt x="0" y="25222"/>
                </a:moveTo>
                <a:cubicBezTo>
                  <a:pt x="8714" y="24726"/>
                  <a:pt x="41941" y="26072"/>
                  <a:pt x="52285" y="22246"/>
                </a:cubicBezTo>
                <a:cubicBezTo>
                  <a:pt x="62629" y="18420"/>
                  <a:pt x="58732" y="5526"/>
                  <a:pt x="62062" y="2267"/>
                </a:cubicBezTo>
                <a:cubicBezTo>
                  <a:pt x="65392" y="-992"/>
                  <a:pt x="69147" y="-638"/>
                  <a:pt x="72264" y="2692"/>
                </a:cubicBezTo>
                <a:cubicBezTo>
                  <a:pt x="75381" y="6022"/>
                  <a:pt x="69926" y="19270"/>
                  <a:pt x="80766" y="22246"/>
                </a:cubicBezTo>
                <a:cubicBezTo>
                  <a:pt x="91606" y="25222"/>
                  <a:pt x="127879" y="20829"/>
                  <a:pt x="137302" y="20546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cxnSp>
        <p:nvCxnSpPr>
          <p:cNvPr id="209" name="Google Shape;209;p30"/>
          <p:cNvCxnSpPr/>
          <p:nvPr/>
        </p:nvCxnSpPr>
        <p:spPr>
          <a:xfrm>
            <a:off x="5549450" y="3802538"/>
            <a:ext cx="903300" cy="957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10" name="Google Shape;210;p30"/>
          <p:cNvSpPr txBox="1"/>
          <p:nvPr/>
        </p:nvSpPr>
        <p:spPr>
          <a:xfrm>
            <a:off x="4398050" y="3315150"/>
            <a:ext cx="1325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/>
              <a:t>Sec Drived Edge</a:t>
            </a:r>
            <a:endParaRPr sz="1600" b="1"/>
          </a:p>
        </p:txBody>
      </p:sp>
      <p:sp>
        <p:nvSpPr>
          <p:cNvPr id="211" name="Google Shape;211;p30"/>
          <p:cNvSpPr/>
          <p:nvPr/>
        </p:nvSpPr>
        <p:spPr>
          <a:xfrm>
            <a:off x="5198750" y="3744958"/>
            <a:ext cx="3475050" cy="979875"/>
          </a:xfrm>
          <a:custGeom>
            <a:avLst/>
            <a:gdLst/>
            <a:ahLst/>
            <a:cxnLst/>
            <a:rect l="l" t="t" r="r" b="b"/>
            <a:pathLst>
              <a:path w="139002" h="39195" extrusionOk="0">
                <a:moveTo>
                  <a:pt x="0" y="26976"/>
                </a:moveTo>
                <a:cubicBezTo>
                  <a:pt x="7439" y="26480"/>
                  <a:pt x="35211" y="28464"/>
                  <a:pt x="44634" y="24001"/>
                </a:cubicBezTo>
                <a:cubicBezTo>
                  <a:pt x="54057" y="19538"/>
                  <a:pt x="52144" y="-2284"/>
                  <a:pt x="56536" y="196"/>
                </a:cubicBezTo>
                <a:cubicBezTo>
                  <a:pt x="60929" y="2676"/>
                  <a:pt x="65888" y="35833"/>
                  <a:pt x="70989" y="38879"/>
                </a:cubicBezTo>
                <a:cubicBezTo>
                  <a:pt x="76090" y="41926"/>
                  <a:pt x="75807" y="22018"/>
                  <a:pt x="87142" y="18475"/>
                </a:cubicBezTo>
                <a:cubicBezTo>
                  <a:pt x="98478" y="14933"/>
                  <a:pt x="130359" y="17766"/>
                  <a:pt x="139002" y="17624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12" name="Google Shape;212;p30"/>
          <p:cNvSpPr/>
          <p:nvPr/>
        </p:nvSpPr>
        <p:spPr>
          <a:xfrm>
            <a:off x="6155200" y="1207225"/>
            <a:ext cx="1278900" cy="10260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30"/>
          <p:cNvSpPr/>
          <p:nvPr/>
        </p:nvSpPr>
        <p:spPr>
          <a:xfrm>
            <a:off x="6649919" y="4172177"/>
            <a:ext cx="323400" cy="255000"/>
          </a:xfrm>
          <a:prstGeom prst="flowChartSummingJunction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How to obtain the second derivative?</a:t>
            </a:r>
            <a:endParaRPr b="1" dirty="0"/>
          </a:p>
        </p:txBody>
      </p:sp>
      <p:pic>
        <p:nvPicPr>
          <p:cNvPr id="220" name="Google Shape;22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138" y="1293650"/>
            <a:ext cx="2409825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7788" y="2255363"/>
            <a:ext cx="3914775" cy="71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7788" y="3245651"/>
            <a:ext cx="2933700" cy="71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How to obtain the second derivative?</a:t>
            </a:r>
            <a:endParaRPr b="1" dirty="0"/>
          </a:p>
        </p:txBody>
      </p:sp>
      <p:pic>
        <p:nvPicPr>
          <p:cNvPr id="229" name="Google Shape;22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1673" y="2071385"/>
            <a:ext cx="8527473" cy="10007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LoG: Laplacian of Gaussian</a:t>
            </a:r>
            <a:endParaRPr b="1" dirty="0"/>
          </a:p>
        </p:txBody>
      </p:sp>
      <p:sp>
        <p:nvSpPr>
          <p:cNvPr id="235" name="Google Shape;235;p33"/>
          <p:cNvSpPr txBox="1">
            <a:spLocks noGrp="1"/>
          </p:cNvSpPr>
          <p:nvPr>
            <p:ph type="body" idx="1"/>
          </p:nvPr>
        </p:nvSpPr>
        <p:spPr>
          <a:xfrm>
            <a:off x="311700" y="1233055"/>
            <a:ext cx="8520600" cy="33358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dirty="0"/>
              <a:t>Smooth the image with a Gaussian </a:t>
            </a:r>
            <a:r>
              <a:rPr lang="en" dirty="0" smtClean="0"/>
              <a:t>filter</a:t>
            </a:r>
            <a:br>
              <a:rPr lang="en" dirty="0" smtClean="0"/>
            </a:b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dirty="0"/>
              <a:t>Convolve the smoothed image with the Laplacian </a:t>
            </a:r>
            <a:r>
              <a:rPr lang="en" dirty="0" smtClean="0"/>
              <a:t>filter</a:t>
            </a:r>
            <a:br>
              <a:rPr lang="en" dirty="0" smtClean="0"/>
            </a:b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dirty="0"/>
              <a:t>Find the following patterns:</a:t>
            </a:r>
            <a:endParaRPr dirty="0"/>
          </a:p>
          <a:p>
            <a:pPr marL="4572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pic>
        <p:nvPicPr>
          <p:cNvPr id="236" name="Google Shape;23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49845" y="2631140"/>
            <a:ext cx="1771159" cy="26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b="1" dirty="0"/>
              <a:t>Median Vs Mean</a:t>
            </a:r>
            <a:endParaRPr b="1" dirty="0"/>
          </a:p>
        </p:txBody>
      </p:sp>
      <p:sp>
        <p:nvSpPr>
          <p:cNvPr id="63" name="Google Shape;63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2779168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 dirty="0"/>
              <a:t>Recap</a:t>
            </a:r>
            <a:r>
              <a:rPr lang="en" dirty="0"/>
              <a:t>:</a:t>
            </a:r>
            <a:endParaRPr dirty="0"/>
          </a:p>
          <a:p>
            <a:pPr marL="0" lvl="0" indent="0">
              <a:spcBef>
                <a:spcPts val="1600"/>
              </a:spcBef>
              <a:buNone/>
            </a:pPr>
            <a:r>
              <a:rPr lang="en-US" b="1" dirty="0"/>
              <a:t>Median</a:t>
            </a:r>
            <a:r>
              <a:rPr lang="en-US" dirty="0"/>
              <a:t> is the number in the </a:t>
            </a:r>
            <a:r>
              <a:rPr lang="en-US" dirty="0" smtClean="0"/>
              <a:t>array</a:t>
            </a:r>
            <a:r>
              <a:rPr lang="en" dirty="0" smtClean="0"/>
              <a:t>,</a:t>
            </a:r>
          </a:p>
          <a:p>
            <a:pPr marL="0" lvl="0" indent="0">
              <a:spcBef>
                <a:spcPts val="1600"/>
              </a:spcBef>
              <a:buNone/>
            </a:pPr>
            <a:r>
              <a:rPr lang="en-US" b="1" dirty="0" smtClean="0"/>
              <a:t>Mean</a:t>
            </a:r>
            <a:r>
              <a:rPr lang="en-US" dirty="0" smtClean="0"/>
              <a:t> </a:t>
            </a:r>
            <a:r>
              <a:rPr lang="en-US" dirty="0"/>
              <a:t>is not necessarily a number in an </a:t>
            </a:r>
            <a:r>
              <a:rPr lang="en-US" dirty="0" smtClean="0"/>
              <a:t>array.</a:t>
            </a:r>
            <a:endParaRPr dirty="0"/>
          </a:p>
        </p:txBody>
      </p:sp>
      <p:grpSp>
        <p:nvGrpSpPr>
          <p:cNvPr id="3" name="קבוצה 2"/>
          <p:cNvGrpSpPr/>
          <p:nvPr/>
        </p:nvGrpSpPr>
        <p:grpSpPr>
          <a:xfrm>
            <a:off x="3616091" y="2021025"/>
            <a:ext cx="5216209" cy="2547850"/>
            <a:chOff x="3183901" y="2094415"/>
            <a:chExt cx="5263888" cy="2704799"/>
          </a:xfrm>
        </p:grpSpPr>
        <p:pic>
          <p:nvPicPr>
            <p:cNvPr id="64" name="Google Shape;64;p1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183901" y="2094415"/>
              <a:ext cx="5191122" cy="27047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5" name="Google Shape;65;p14"/>
            <p:cNvSpPr txBox="1"/>
            <p:nvPr/>
          </p:nvSpPr>
          <p:spPr>
            <a:xfrm>
              <a:off x="3449516" y="3642013"/>
              <a:ext cx="852852" cy="342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mean</a:t>
              </a:r>
              <a:endParaRPr/>
            </a:p>
          </p:txBody>
        </p:sp>
        <p:sp>
          <p:nvSpPr>
            <p:cNvPr id="66" name="Google Shape;66;p14"/>
            <p:cNvSpPr txBox="1"/>
            <p:nvPr/>
          </p:nvSpPr>
          <p:spPr>
            <a:xfrm>
              <a:off x="7622755" y="3711865"/>
              <a:ext cx="825034" cy="39711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/>
                <a:t>median</a:t>
              </a:r>
              <a:endParaRPr dirty="0"/>
            </a:p>
          </p:txBody>
        </p:sp>
        <p:cxnSp>
          <p:nvCxnSpPr>
            <p:cNvPr id="67" name="Google Shape;67;p14"/>
            <p:cNvCxnSpPr>
              <a:stCxn id="66" idx="2"/>
            </p:cNvCxnSpPr>
            <p:nvPr/>
          </p:nvCxnSpPr>
          <p:spPr>
            <a:xfrm flipH="1">
              <a:off x="7851300" y="4108980"/>
              <a:ext cx="183972" cy="342808"/>
            </a:xfrm>
            <a:prstGeom prst="straightConnector1">
              <a:avLst/>
            </a:prstGeom>
            <a:noFill/>
            <a:ln w="9525" cap="flat" cmpd="sng">
              <a:solidFill>
                <a:srgbClr val="0000FF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68" name="Google Shape;68;p14"/>
            <p:cNvCxnSpPr>
              <a:stCxn id="65" idx="2"/>
            </p:cNvCxnSpPr>
            <p:nvPr/>
          </p:nvCxnSpPr>
          <p:spPr>
            <a:xfrm>
              <a:off x="3875942" y="3984913"/>
              <a:ext cx="603357" cy="238200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69" name="Google Shape;69;p14"/>
            <p:cNvCxnSpPr>
              <a:stCxn id="70" idx="1"/>
            </p:cNvCxnSpPr>
            <p:nvPr/>
          </p:nvCxnSpPr>
          <p:spPr>
            <a:xfrm flipH="1" flipV="1">
              <a:off x="7165547" y="2294968"/>
              <a:ext cx="411489" cy="180633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70" name="Google Shape;70;p14"/>
            <p:cNvSpPr txBox="1"/>
            <p:nvPr/>
          </p:nvSpPr>
          <p:spPr>
            <a:xfrm>
              <a:off x="7577036" y="2283606"/>
              <a:ext cx="744923" cy="3839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/>
                <a:t>outlier</a:t>
              </a:r>
              <a:endParaRPr dirty="0"/>
            </a:p>
          </p:txBody>
        </p:sp>
        <p:sp>
          <p:nvSpPr>
            <p:cNvPr id="2" name="Star: 5 Points 1">
              <a:extLst>
                <a:ext uri="{FF2B5EF4-FFF2-40B4-BE49-F238E27FC236}">
                  <a16:creationId xmlns:a16="http://schemas.microsoft.com/office/drawing/2014/main" id="{87DA9A89-3B94-4055-97B0-ECF53182F0C8}"/>
                </a:ext>
              </a:extLst>
            </p:cNvPr>
            <p:cNvSpPr/>
            <p:nvPr/>
          </p:nvSpPr>
          <p:spPr>
            <a:xfrm>
              <a:off x="3500336" y="4573892"/>
              <a:ext cx="45719" cy="45719"/>
            </a:xfrm>
            <a:prstGeom prst="star5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12" name="Star: 5 Points 11">
              <a:extLst>
                <a:ext uri="{FF2B5EF4-FFF2-40B4-BE49-F238E27FC236}">
                  <a16:creationId xmlns:a16="http://schemas.microsoft.com/office/drawing/2014/main" id="{FC3442B5-9F3A-4927-AE23-55483AA61FE4}"/>
                </a:ext>
              </a:extLst>
            </p:cNvPr>
            <p:cNvSpPr/>
            <p:nvPr/>
          </p:nvSpPr>
          <p:spPr>
            <a:xfrm>
              <a:off x="4014686" y="4543153"/>
              <a:ext cx="45719" cy="45719"/>
            </a:xfrm>
            <a:prstGeom prst="star5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13" name="Star: 5 Points 12">
              <a:extLst>
                <a:ext uri="{FF2B5EF4-FFF2-40B4-BE49-F238E27FC236}">
                  <a16:creationId xmlns:a16="http://schemas.microsoft.com/office/drawing/2014/main" id="{E965209A-9BA0-4107-AC4B-C9BF1A04F288}"/>
                </a:ext>
              </a:extLst>
            </p:cNvPr>
            <p:cNvSpPr/>
            <p:nvPr/>
          </p:nvSpPr>
          <p:spPr>
            <a:xfrm>
              <a:off x="4506176" y="4528173"/>
              <a:ext cx="45719" cy="45719"/>
            </a:xfrm>
            <a:prstGeom prst="star5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14" name="Star: 5 Points 13">
              <a:extLst>
                <a:ext uri="{FF2B5EF4-FFF2-40B4-BE49-F238E27FC236}">
                  <a16:creationId xmlns:a16="http://schemas.microsoft.com/office/drawing/2014/main" id="{9764C963-D0D6-430D-BC89-9BE6C65694C8}"/>
                </a:ext>
              </a:extLst>
            </p:cNvPr>
            <p:cNvSpPr/>
            <p:nvPr/>
          </p:nvSpPr>
          <p:spPr>
            <a:xfrm>
              <a:off x="5024336" y="4470117"/>
              <a:ext cx="45719" cy="45719"/>
            </a:xfrm>
            <a:prstGeom prst="star5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15" name="Star: 5 Points 14">
              <a:extLst>
                <a:ext uri="{FF2B5EF4-FFF2-40B4-BE49-F238E27FC236}">
                  <a16:creationId xmlns:a16="http://schemas.microsoft.com/office/drawing/2014/main" id="{547981DC-EAFF-44B8-B68E-19D83236068D}"/>
                </a:ext>
              </a:extLst>
            </p:cNvPr>
            <p:cNvSpPr/>
            <p:nvPr/>
          </p:nvSpPr>
          <p:spPr>
            <a:xfrm>
              <a:off x="5538686" y="4428928"/>
              <a:ext cx="45719" cy="45719"/>
            </a:xfrm>
            <a:prstGeom prst="star5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16" name="Star: 5 Points 15">
              <a:extLst>
                <a:ext uri="{FF2B5EF4-FFF2-40B4-BE49-F238E27FC236}">
                  <a16:creationId xmlns:a16="http://schemas.microsoft.com/office/drawing/2014/main" id="{8FD2D419-8631-42C8-A66D-9E8313D5C58D}"/>
                </a:ext>
              </a:extLst>
            </p:cNvPr>
            <p:cNvSpPr/>
            <p:nvPr/>
          </p:nvSpPr>
          <p:spPr>
            <a:xfrm>
              <a:off x="6053036" y="4419260"/>
              <a:ext cx="45719" cy="45719"/>
            </a:xfrm>
            <a:prstGeom prst="star5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17" name="Star: 5 Points 16">
              <a:extLst>
                <a:ext uri="{FF2B5EF4-FFF2-40B4-BE49-F238E27FC236}">
                  <a16:creationId xmlns:a16="http://schemas.microsoft.com/office/drawing/2014/main" id="{1C7D71C2-37BE-43F5-971D-655753ABC983}"/>
                </a:ext>
              </a:extLst>
            </p:cNvPr>
            <p:cNvSpPr/>
            <p:nvPr/>
          </p:nvSpPr>
          <p:spPr>
            <a:xfrm>
              <a:off x="6555480" y="4573892"/>
              <a:ext cx="45719" cy="45719"/>
            </a:xfrm>
            <a:prstGeom prst="star5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18" name="Star: 5 Points 17">
              <a:extLst>
                <a:ext uri="{FF2B5EF4-FFF2-40B4-BE49-F238E27FC236}">
                  <a16:creationId xmlns:a16="http://schemas.microsoft.com/office/drawing/2014/main" id="{6A8E66B9-E9B5-488F-A6DC-73AB054B6C75}"/>
                </a:ext>
              </a:extLst>
            </p:cNvPr>
            <p:cNvSpPr/>
            <p:nvPr/>
          </p:nvSpPr>
          <p:spPr>
            <a:xfrm>
              <a:off x="7577036" y="4350055"/>
              <a:ext cx="45719" cy="45719"/>
            </a:xfrm>
            <a:prstGeom prst="star5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19" name="Star: 5 Points 18">
              <a:extLst>
                <a:ext uri="{FF2B5EF4-FFF2-40B4-BE49-F238E27FC236}">
                  <a16:creationId xmlns:a16="http://schemas.microsoft.com/office/drawing/2014/main" id="{76C7B91F-E969-4B06-AE4B-E6D2D3764CAB}"/>
                </a:ext>
              </a:extLst>
            </p:cNvPr>
            <p:cNvSpPr/>
            <p:nvPr/>
          </p:nvSpPr>
          <p:spPr>
            <a:xfrm>
              <a:off x="7067449" y="2237886"/>
              <a:ext cx="45719" cy="45719"/>
            </a:xfrm>
            <a:prstGeom prst="star5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LoG</a:t>
            </a:r>
            <a:endParaRPr b="1" dirty="0"/>
          </a:p>
        </p:txBody>
      </p:sp>
      <p:pic>
        <p:nvPicPr>
          <p:cNvPr id="242" name="Google Shape;24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08243"/>
            <a:ext cx="9144000" cy="26530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Image Sharpening via Laplacian</a:t>
            </a:r>
            <a:endParaRPr b="1" dirty="0"/>
          </a:p>
        </p:txBody>
      </p:sp>
      <p:pic>
        <p:nvPicPr>
          <p:cNvPr id="248" name="Google Shape;24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2075" y="1017725"/>
            <a:ext cx="5415289" cy="38209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" name="Google Shape;204;p30"/>
          <p:cNvCxnSpPr>
            <a:stCxn id="5" idx="1"/>
          </p:cNvCxnSpPr>
          <p:nvPr/>
        </p:nvCxnSpPr>
        <p:spPr>
          <a:xfrm flipH="1">
            <a:off x="5077691" y="4055721"/>
            <a:ext cx="1350818" cy="481643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" name="Google Shape;205;p30"/>
          <p:cNvSpPr txBox="1"/>
          <p:nvPr/>
        </p:nvSpPr>
        <p:spPr>
          <a:xfrm>
            <a:off x="6428509" y="3795751"/>
            <a:ext cx="2246372" cy="5199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e-IL" sz="1600" b="1" dirty="0" smtClean="0">
                <a:solidFill>
                  <a:srgbClr val="FF0000"/>
                </a:solidFill>
              </a:rPr>
              <a:t>נדגיש מעבר בין הצבעים</a:t>
            </a:r>
            <a:endParaRPr sz="1600" b="1" dirty="0">
              <a:solidFill>
                <a:srgbClr val="FF0000"/>
              </a:solidFill>
            </a:endParaRPr>
          </a:p>
        </p:txBody>
      </p:sp>
      <p:sp>
        <p:nvSpPr>
          <p:cNvPr id="6" name="Google Shape;212;p30"/>
          <p:cNvSpPr/>
          <p:nvPr/>
        </p:nvSpPr>
        <p:spPr>
          <a:xfrm>
            <a:off x="4035455" y="3738534"/>
            <a:ext cx="1278900" cy="1176365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 dirty="0"/>
              <a:t>Image Sharpening via Laplacian</a:t>
            </a:r>
            <a:endParaRPr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54" name="Google Shape;254;p36"/>
          <p:cNvSpPr txBox="1"/>
          <p:nvPr/>
        </p:nvSpPr>
        <p:spPr>
          <a:xfrm>
            <a:off x="1683630" y="1473409"/>
            <a:ext cx="5776739" cy="2556900"/>
          </a:xfrm>
          <a:prstGeom prst="rect">
            <a:avLst/>
          </a:prstGeom>
          <a:solidFill>
            <a:srgbClr val="3D464D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solidFill>
                  <a:srgbClr val="A9B7C6"/>
                </a:solidFill>
                <a:highlight>
                  <a:srgbClr val="3D464D"/>
                </a:highlight>
              </a:rPr>
              <a:t>org_I = np.array([</a:t>
            </a:r>
            <a:endParaRPr sz="1300" dirty="0">
              <a:solidFill>
                <a:srgbClr val="A9B7C6"/>
              </a:solidFill>
              <a:highlight>
                <a:srgbClr val="3D464D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solidFill>
                  <a:srgbClr val="A9B7C6"/>
                </a:solidFill>
                <a:highlight>
                  <a:srgbClr val="3D464D"/>
                </a:highlight>
              </a:rPr>
              <a:t>   [</a:t>
            </a:r>
            <a:r>
              <a:rPr lang="en" sz="1300" dirty="0">
                <a:solidFill>
                  <a:srgbClr val="6897BB"/>
                </a:solidFill>
                <a:highlight>
                  <a:srgbClr val="3D464D"/>
                </a:highlight>
              </a:rPr>
              <a:t>0</a:t>
            </a:r>
            <a:r>
              <a:rPr lang="en" sz="1300" dirty="0">
                <a:solidFill>
                  <a:srgbClr val="CC7832"/>
                </a:solidFill>
                <a:highlight>
                  <a:srgbClr val="3D464D"/>
                </a:highlight>
              </a:rPr>
              <a:t>, </a:t>
            </a:r>
            <a:r>
              <a:rPr lang="en" sz="1300" dirty="0">
                <a:solidFill>
                  <a:srgbClr val="6897BB"/>
                </a:solidFill>
                <a:highlight>
                  <a:srgbClr val="3D464D"/>
                </a:highlight>
              </a:rPr>
              <a:t>0</a:t>
            </a:r>
            <a:r>
              <a:rPr lang="en" sz="1300" dirty="0">
                <a:solidFill>
                  <a:srgbClr val="CC7832"/>
                </a:solidFill>
                <a:highlight>
                  <a:srgbClr val="3D464D"/>
                </a:highlight>
              </a:rPr>
              <a:t>, </a:t>
            </a:r>
            <a:r>
              <a:rPr lang="en" sz="1300" dirty="0">
                <a:solidFill>
                  <a:srgbClr val="6897BB"/>
                </a:solidFill>
                <a:highlight>
                  <a:srgbClr val="3D464D"/>
                </a:highlight>
              </a:rPr>
              <a:t>0</a:t>
            </a:r>
            <a:r>
              <a:rPr lang="en" sz="1300" dirty="0">
                <a:solidFill>
                  <a:srgbClr val="A9B7C6"/>
                </a:solidFill>
                <a:highlight>
                  <a:srgbClr val="3D464D"/>
                </a:highlight>
              </a:rPr>
              <a:t>]</a:t>
            </a:r>
            <a:r>
              <a:rPr lang="en" sz="1300" dirty="0">
                <a:solidFill>
                  <a:srgbClr val="CC7832"/>
                </a:solidFill>
                <a:highlight>
                  <a:srgbClr val="3D464D"/>
                </a:highlight>
              </a:rPr>
              <a:t>,</a:t>
            </a:r>
            <a:endParaRPr sz="1300" dirty="0">
              <a:solidFill>
                <a:srgbClr val="CC7832"/>
              </a:solidFill>
              <a:highlight>
                <a:srgbClr val="3D464D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solidFill>
                  <a:srgbClr val="CC7832"/>
                </a:solidFill>
                <a:highlight>
                  <a:srgbClr val="3D464D"/>
                </a:highlight>
              </a:rPr>
              <a:t>   </a:t>
            </a:r>
            <a:r>
              <a:rPr lang="en" sz="1300" dirty="0">
                <a:solidFill>
                  <a:srgbClr val="A9B7C6"/>
                </a:solidFill>
                <a:highlight>
                  <a:srgbClr val="3D464D"/>
                </a:highlight>
              </a:rPr>
              <a:t>[</a:t>
            </a:r>
            <a:r>
              <a:rPr lang="en" sz="1300" dirty="0">
                <a:solidFill>
                  <a:srgbClr val="6897BB"/>
                </a:solidFill>
                <a:highlight>
                  <a:srgbClr val="3D464D"/>
                </a:highlight>
              </a:rPr>
              <a:t>0</a:t>
            </a:r>
            <a:r>
              <a:rPr lang="en" sz="1300" dirty="0">
                <a:solidFill>
                  <a:srgbClr val="CC7832"/>
                </a:solidFill>
                <a:highlight>
                  <a:srgbClr val="3D464D"/>
                </a:highlight>
              </a:rPr>
              <a:t>, </a:t>
            </a:r>
            <a:r>
              <a:rPr lang="en" sz="1300" dirty="0">
                <a:solidFill>
                  <a:srgbClr val="6897BB"/>
                </a:solidFill>
                <a:highlight>
                  <a:srgbClr val="3D464D"/>
                </a:highlight>
              </a:rPr>
              <a:t>1</a:t>
            </a:r>
            <a:r>
              <a:rPr lang="en" sz="1300" dirty="0">
                <a:solidFill>
                  <a:srgbClr val="CC7832"/>
                </a:solidFill>
                <a:highlight>
                  <a:srgbClr val="3D464D"/>
                </a:highlight>
              </a:rPr>
              <a:t>, </a:t>
            </a:r>
            <a:r>
              <a:rPr lang="en" sz="1300" dirty="0">
                <a:solidFill>
                  <a:srgbClr val="6897BB"/>
                </a:solidFill>
                <a:highlight>
                  <a:srgbClr val="3D464D"/>
                </a:highlight>
              </a:rPr>
              <a:t>0</a:t>
            </a:r>
            <a:r>
              <a:rPr lang="en" sz="1300" dirty="0">
                <a:solidFill>
                  <a:srgbClr val="A9B7C6"/>
                </a:solidFill>
                <a:highlight>
                  <a:srgbClr val="3D464D"/>
                </a:highlight>
              </a:rPr>
              <a:t>]</a:t>
            </a:r>
            <a:r>
              <a:rPr lang="en" sz="1300" dirty="0">
                <a:solidFill>
                  <a:srgbClr val="CC7832"/>
                </a:solidFill>
                <a:highlight>
                  <a:srgbClr val="3D464D"/>
                </a:highlight>
              </a:rPr>
              <a:t>,</a:t>
            </a:r>
            <a:endParaRPr sz="1300" dirty="0">
              <a:solidFill>
                <a:srgbClr val="CC7832"/>
              </a:solidFill>
              <a:highlight>
                <a:srgbClr val="3D464D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solidFill>
                  <a:srgbClr val="CC7832"/>
                </a:solidFill>
                <a:highlight>
                  <a:srgbClr val="3D464D"/>
                </a:highlight>
              </a:rPr>
              <a:t>   </a:t>
            </a:r>
            <a:r>
              <a:rPr lang="en" sz="1300" dirty="0">
                <a:solidFill>
                  <a:srgbClr val="A9B7C6"/>
                </a:solidFill>
                <a:highlight>
                  <a:srgbClr val="3D464D"/>
                </a:highlight>
              </a:rPr>
              <a:t>[</a:t>
            </a:r>
            <a:r>
              <a:rPr lang="en" sz="1300" dirty="0">
                <a:solidFill>
                  <a:srgbClr val="6897BB"/>
                </a:solidFill>
                <a:highlight>
                  <a:srgbClr val="3D464D"/>
                </a:highlight>
              </a:rPr>
              <a:t>0</a:t>
            </a:r>
            <a:r>
              <a:rPr lang="en" sz="1300" dirty="0">
                <a:solidFill>
                  <a:srgbClr val="CC7832"/>
                </a:solidFill>
                <a:highlight>
                  <a:srgbClr val="3D464D"/>
                </a:highlight>
              </a:rPr>
              <a:t>, </a:t>
            </a:r>
            <a:r>
              <a:rPr lang="en" sz="1300" dirty="0">
                <a:solidFill>
                  <a:srgbClr val="6897BB"/>
                </a:solidFill>
                <a:highlight>
                  <a:srgbClr val="3D464D"/>
                </a:highlight>
              </a:rPr>
              <a:t>0</a:t>
            </a:r>
            <a:r>
              <a:rPr lang="en" sz="1300" dirty="0">
                <a:solidFill>
                  <a:srgbClr val="CC7832"/>
                </a:solidFill>
                <a:highlight>
                  <a:srgbClr val="3D464D"/>
                </a:highlight>
              </a:rPr>
              <a:t>, </a:t>
            </a:r>
            <a:r>
              <a:rPr lang="en" sz="1300" dirty="0">
                <a:solidFill>
                  <a:srgbClr val="6897BB"/>
                </a:solidFill>
                <a:highlight>
                  <a:srgbClr val="3D464D"/>
                </a:highlight>
              </a:rPr>
              <a:t>0</a:t>
            </a:r>
            <a:r>
              <a:rPr lang="en" sz="1300" dirty="0">
                <a:solidFill>
                  <a:srgbClr val="A9B7C6"/>
                </a:solidFill>
                <a:highlight>
                  <a:srgbClr val="3D464D"/>
                </a:highlight>
              </a:rPr>
              <a:t>]</a:t>
            </a:r>
            <a:r>
              <a:rPr lang="en" sz="1300" dirty="0">
                <a:solidFill>
                  <a:srgbClr val="CC7832"/>
                </a:solidFill>
                <a:highlight>
                  <a:srgbClr val="3D464D"/>
                </a:highlight>
              </a:rPr>
              <a:t>,</a:t>
            </a:r>
            <a:endParaRPr sz="1300" dirty="0">
              <a:solidFill>
                <a:srgbClr val="CC7832"/>
              </a:solidFill>
              <a:highlight>
                <a:srgbClr val="3D464D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solidFill>
                  <a:srgbClr val="A9B7C6"/>
                </a:solidFill>
                <a:highlight>
                  <a:srgbClr val="3D464D"/>
                </a:highlight>
              </a:rPr>
              <a:t>])</a:t>
            </a:r>
            <a:endParaRPr sz="1300" dirty="0">
              <a:solidFill>
                <a:srgbClr val="A9B7C6"/>
              </a:solidFill>
              <a:highlight>
                <a:srgbClr val="3D464D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solidFill>
                  <a:srgbClr val="A9B7C6"/>
                </a:solidFill>
                <a:highlight>
                  <a:srgbClr val="3D464D"/>
                </a:highlight>
              </a:rPr>
              <a:t>lap_ker = np.array([</a:t>
            </a:r>
            <a:endParaRPr sz="1300" dirty="0">
              <a:solidFill>
                <a:srgbClr val="A9B7C6"/>
              </a:solidFill>
              <a:highlight>
                <a:srgbClr val="3D464D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solidFill>
                  <a:srgbClr val="A9B7C6"/>
                </a:solidFill>
                <a:highlight>
                  <a:srgbClr val="3D464D"/>
                </a:highlight>
              </a:rPr>
              <a:t>   [</a:t>
            </a:r>
            <a:r>
              <a:rPr lang="en" sz="1300" dirty="0">
                <a:solidFill>
                  <a:srgbClr val="6897BB"/>
                </a:solidFill>
                <a:highlight>
                  <a:srgbClr val="3D464D"/>
                </a:highlight>
              </a:rPr>
              <a:t>0</a:t>
            </a:r>
            <a:r>
              <a:rPr lang="en" sz="1300" dirty="0">
                <a:solidFill>
                  <a:srgbClr val="CC7832"/>
                </a:solidFill>
                <a:highlight>
                  <a:srgbClr val="3D464D"/>
                </a:highlight>
              </a:rPr>
              <a:t>, </a:t>
            </a:r>
            <a:r>
              <a:rPr lang="en" sz="1300" dirty="0">
                <a:solidFill>
                  <a:srgbClr val="6897BB"/>
                </a:solidFill>
                <a:highlight>
                  <a:srgbClr val="3D464D"/>
                </a:highlight>
              </a:rPr>
              <a:t>1</a:t>
            </a:r>
            <a:r>
              <a:rPr lang="en" sz="1300" dirty="0">
                <a:solidFill>
                  <a:srgbClr val="CC7832"/>
                </a:solidFill>
                <a:highlight>
                  <a:srgbClr val="3D464D"/>
                </a:highlight>
              </a:rPr>
              <a:t>, </a:t>
            </a:r>
            <a:r>
              <a:rPr lang="en" sz="1300" dirty="0">
                <a:solidFill>
                  <a:srgbClr val="6897BB"/>
                </a:solidFill>
                <a:highlight>
                  <a:srgbClr val="3D464D"/>
                </a:highlight>
              </a:rPr>
              <a:t>0</a:t>
            </a:r>
            <a:r>
              <a:rPr lang="en" sz="1300" dirty="0">
                <a:solidFill>
                  <a:srgbClr val="A9B7C6"/>
                </a:solidFill>
                <a:highlight>
                  <a:srgbClr val="3D464D"/>
                </a:highlight>
              </a:rPr>
              <a:t>]</a:t>
            </a:r>
            <a:r>
              <a:rPr lang="en" sz="1300" dirty="0">
                <a:solidFill>
                  <a:srgbClr val="CC7832"/>
                </a:solidFill>
                <a:highlight>
                  <a:srgbClr val="3D464D"/>
                </a:highlight>
              </a:rPr>
              <a:t>,</a:t>
            </a:r>
            <a:endParaRPr sz="1300" dirty="0">
              <a:solidFill>
                <a:srgbClr val="CC7832"/>
              </a:solidFill>
              <a:highlight>
                <a:srgbClr val="3D464D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solidFill>
                  <a:srgbClr val="CC7832"/>
                </a:solidFill>
                <a:highlight>
                  <a:srgbClr val="3D464D"/>
                </a:highlight>
              </a:rPr>
              <a:t>   </a:t>
            </a:r>
            <a:r>
              <a:rPr lang="en" sz="1300" dirty="0">
                <a:solidFill>
                  <a:srgbClr val="A9B7C6"/>
                </a:solidFill>
                <a:highlight>
                  <a:srgbClr val="3D464D"/>
                </a:highlight>
              </a:rPr>
              <a:t>[</a:t>
            </a:r>
            <a:r>
              <a:rPr lang="en" sz="1300" dirty="0">
                <a:solidFill>
                  <a:srgbClr val="6897BB"/>
                </a:solidFill>
                <a:highlight>
                  <a:srgbClr val="3D464D"/>
                </a:highlight>
              </a:rPr>
              <a:t>1</a:t>
            </a:r>
            <a:r>
              <a:rPr lang="en" sz="1300" dirty="0">
                <a:solidFill>
                  <a:srgbClr val="CC7832"/>
                </a:solidFill>
                <a:highlight>
                  <a:srgbClr val="3D464D"/>
                </a:highlight>
              </a:rPr>
              <a:t>, </a:t>
            </a:r>
            <a:r>
              <a:rPr lang="en" sz="1300" dirty="0">
                <a:solidFill>
                  <a:srgbClr val="A9B7C6"/>
                </a:solidFill>
                <a:highlight>
                  <a:srgbClr val="3D464D"/>
                </a:highlight>
              </a:rPr>
              <a:t>-</a:t>
            </a:r>
            <a:r>
              <a:rPr lang="en" sz="1300" dirty="0">
                <a:solidFill>
                  <a:srgbClr val="6897BB"/>
                </a:solidFill>
                <a:highlight>
                  <a:srgbClr val="3D464D"/>
                </a:highlight>
              </a:rPr>
              <a:t>4</a:t>
            </a:r>
            <a:r>
              <a:rPr lang="en" sz="1300" dirty="0">
                <a:solidFill>
                  <a:srgbClr val="CC7832"/>
                </a:solidFill>
                <a:highlight>
                  <a:srgbClr val="3D464D"/>
                </a:highlight>
              </a:rPr>
              <a:t>, </a:t>
            </a:r>
            <a:r>
              <a:rPr lang="en" sz="1300" dirty="0">
                <a:solidFill>
                  <a:srgbClr val="6897BB"/>
                </a:solidFill>
                <a:highlight>
                  <a:srgbClr val="3D464D"/>
                </a:highlight>
              </a:rPr>
              <a:t>1</a:t>
            </a:r>
            <a:r>
              <a:rPr lang="en" sz="1300" dirty="0">
                <a:solidFill>
                  <a:srgbClr val="A9B7C6"/>
                </a:solidFill>
                <a:highlight>
                  <a:srgbClr val="3D464D"/>
                </a:highlight>
              </a:rPr>
              <a:t>]</a:t>
            </a:r>
            <a:r>
              <a:rPr lang="en" sz="1300" dirty="0">
                <a:solidFill>
                  <a:srgbClr val="CC7832"/>
                </a:solidFill>
                <a:highlight>
                  <a:srgbClr val="3D464D"/>
                </a:highlight>
              </a:rPr>
              <a:t>,</a:t>
            </a:r>
            <a:endParaRPr sz="1300" dirty="0">
              <a:solidFill>
                <a:srgbClr val="CC7832"/>
              </a:solidFill>
              <a:highlight>
                <a:srgbClr val="3D464D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solidFill>
                  <a:srgbClr val="CC7832"/>
                </a:solidFill>
                <a:highlight>
                  <a:srgbClr val="3D464D"/>
                </a:highlight>
              </a:rPr>
              <a:t>   </a:t>
            </a:r>
            <a:r>
              <a:rPr lang="en" sz="1300" dirty="0">
                <a:solidFill>
                  <a:srgbClr val="A9B7C6"/>
                </a:solidFill>
                <a:highlight>
                  <a:srgbClr val="3D464D"/>
                </a:highlight>
              </a:rPr>
              <a:t>[</a:t>
            </a:r>
            <a:r>
              <a:rPr lang="en" sz="1300" dirty="0">
                <a:solidFill>
                  <a:srgbClr val="6897BB"/>
                </a:solidFill>
                <a:highlight>
                  <a:srgbClr val="3D464D"/>
                </a:highlight>
              </a:rPr>
              <a:t>0</a:t>
            </a:r>
            <a:r>
              <a:rPr lang="en" sz="1300" dirty="0">
                <a:solidFill>
                  <a:srgbClr val="CC7832"/>
                </a:solidFill>
                <a:highlight>
                  <a:srgbClr val="3D464D"/>
                </a:highlight>
              </a:rPr>
              <a:t>, </a:t>
            </a:r>
            <a:r>
              <a:rPr lang="en" sz="1300" dirty="0">
                <a:solidFill>
                  <a:srgbClr val="6897BB"/>
                </a:solidFill>
                <a:highlight>
                  <a:srgbClr val="3D464D"/>
                </a:highlight>
              </a:rPr>
              <a:t>1</a:t>
            </a:r>
            <a:r>
              <a:rPr lang="en" sz="1300" dirty="0">
                <a:solidFill>
                  <a:srgbClr val="CC7832"/>
                </a:solidFill>
                <a:highlight>
                  <a:srgbClr val="3D464D"/>
                </a:highlight>
              </a:rPr>
              <a:t>, </a:t>
            </a:r>
            <a:r>
              <a:rPr lang="en" sz="1300" dirty="0">
                <a:solidFill>
                  <a:srgbClr val="6897BB"/>
                </a:solidFill>
                <a:highlight>
                  <a:srgbClr val="3D464D"/>
                </a:highlight>
              </a:rPr>
              <a:t>0</a:t>
            </a:r>
            <a:r>
              <a:rPr lang="en" sz="1300" dirty="0">
                <a:solidFill>
                  <a:srgbClr val="A9B7C6"/>
                </a:solidFill>
                <a:highlight>
                  <a:srgbClr val="3D464D"/>
                </a:highlight>
              </a:rPr>
              <a:t>]</a:t>
            </a:r>
            <a:r>
              <a:rPr lang="en" sz="1300" dirty="0">
                <a:solidFill>
                  <a:srgbClr val="CC7832"/>
                </a:solidFill>
                <a:highlight>
                  <a:srgbClr val="3D464D"/>
                </a:highlight>
              </a:rPr>
              <a:t>,</a:t>
            </a:r>
            <a:endParaRPr sz="1300" dirty="0">
              <a:solidFill>
                <a:srgbClr val="CC7832"/>
              </a:solidFill>
              <a:highlight>
                <a:srgbClr val="3D464D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solidFill>
                  <a:srgbClr val="A9B7C6"/>
                </a:solidFill>
                <a:highlight>
                  <a:srgbClr val="3D464D"/>
                </a:highlight>
              </a:rPr>
              <a:t>])</a:t>
            </a:r>
            <a:endParaRPr sz="1300" dirty="0">
              <a:solidFill>
                <a:srgbClr val="A9B7C6"/>
              </a:solidFill>
              <a:highlight>
                <a:srgbClr val="3D464D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solidFill>
                  <a:srgbClr val="A9B7C6"/>
                </a:solidFill>
                <a:highlight>
                  <a:srgbClr val="3D464D"/>
                </a:highlight>
              </a:rPr>
              <a:t>img_sharp = cv2.filter2D(img</a:t>
            </a:r>
            <a:r>
              <a:rPr lang="en" sz="1300" dirty="0">
                <a:solidFill>
                  <a:srgbClr val="CC7832"/>
                </a:solidFill>
                <a:highlight>
                  <a:srgbClr val="3D464D"/>
                </a:highlight>
              </a:rPr>
              <a:t>, </a:t>
            </a:r>
            <a:r>
              <a:rPr lang="en" sz="1300" dirty="0">
                <a:solidFill>
                  <a:srgbClr val="A9B7C6"/>
                </a:solidFill>
                <a:highlight>
                  <a:srgbClr val="3D464D"/>
                </a:highlight>
              </a:rPr>
              <a:t>-</a:t>
            </a:r>
            <a:r>
              <a:rPr lang="en" sz="1300" dirty="0">
                <a:solidFill>
                  <a:srgbClr val="6897BB"/>
                </a:solidFill>
                <a:highlight>
                  <a:srgbClr val="3D464D"/>
                </a:highlight>
              </a:rPr>
              <a:t>1</a:t>
            </a:r>
            <a:r>
              <a:rPr lang="en" sz="1300" dirty="0">
                <a:solidFill>
                  <a:srgbClr val="CC7832"/>
                </a:solidFill>
                <a:highlight>
                  <a:srgbClr val="3D464D"/>
                </a:highlight>
              </a:rPr>
              <a:t>, </a:t>
            </a:r>
            <a:r>
              <a:rPr lang="en" sz="1300" dirty="0">
                <a:solidFill>
                  <a:srgbClr val="A9B7C6"/>
                </a:solidFill>
                <a:highlight>
                  <a:srgbClr val="3D464D"/>
                </a:highlight>
              </a:rPr>
              <a:t>org_I - lap_ker</a:t>
            </a:r>
            <a:r>
              <a:rPr lang="en" sz="1300" dirty="0">
                <a:solidFill>
                  <a:srgbClr val="CC7832"/>
                </a:solidFill>
                <a:highlight>
                  <a:srgbClr val="3D464D"/>
                </a:highlight>
              </a:rPr>
              <a:t>, </a:t>
            </a:r>
            <a:r>
              <a:rPr lang="en" sz="1300" dirty="0">
                <a:solidFill>
                  <a:srgbClr val="A9B7C6"/>
                </a:solidFill>
                <a:highlight>
                  <a:srgbClr val="3D464D"/>
                </a:highlight>
              </a:rPr>
              <a:t>cv2.BORDER_REFLECT)</a:t>
            </a:r>
            <a:endParaRPr sz="1300" dirty="0">
              <a:solidFill>
                <a:srgbClr val="A9B7C6"/>
              </a:solidFill>
              <a:highlight>
                <a:srgbClr val="3D464D"/>
              </a:highlight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Image Sharpening</a:t>
            </a:r>
            <a:endParaRPr b="1" dirty="0"/>
          </a:p>
        </p:txBody>
      </p:sp>
      <p:pic>
        <p:nvPicPr>
          <p:cNvPr id="260" name="Google Shape;26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1" y="1418716"/>
            <a:ext cx="8839198" cy="26087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Bi-Lateral Filtering</a:t>
            </a:r>
            <a:endParaRPr b="1" dirty="0"/>
          </a:p>
        </p:txBody>
      </p:sp>
      <p:sp>
        <p:nvSpPr>
          <p:cNvPr id="266" name="Google Shape;266;p3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Up until now, we looked at smoothing methods that take into account the </a:t>
            </a:r>
            <a:r>
              <a:rPr lang="en" b="1" dirty="0" smtClean="0"/>
              <a:t>neighbor’s </a:t>
            </a:r>
            <a:r>
              <a:rPr lang="en" b="1" dirty="0"/>
              <a:t>colors</a:t>
            </a:r>
            <a:r>
              <a:rPr lang="en" dirty="0"/>
              <a:t> based on </a:t>
            </a:r>
            <a:r>
              <a:rPr lang="en" b="1" dirty="0"/>
              <a:t>distance</a:t>
            </a:r>
            <a:r>
              <a:rPr lang="en" dirty="0"/>
              <a:t> only in a uniform (Box-Filter) </a:t>
            </a:r>
            <a:r>
              <a:rPr lang="en" dirty="0" smtClean="0"/>
              <a:t/>
            </a:r>
            <a:br>
              <a:rPr lang="en" dirty="0" smtClean="0"/>
            </a:br>
            <a:r>
              <a:rPr lang="en" dirty="0" smtClean="0"/>
              <a:t>or </a:t>
            </a:r>
            <a:r>
              <a:rPr lang="en" dirty="0"/>
              <a:t>semi-uniform (Gaussian Filter) manner.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1" dirty="0"/>
              <a:t>Fails </a:t>
            </a:r>
            <a:r>
              <a:rPr lang="en" b="1" dirty="0" smtClean="0"/>
              <a:t>around </a:t>
            </a:r>
            <a:r>
              <a:rPr lang="en" b="1" dirty="0"/>
              <a:t>edges</a:t>
            </a:r>
            <a:r>
              <a:rPr lang="en" dirty="0"/>
              <a:t>, where </a:t>
            </a:r>
            <a:r>
              <a:rPr lang="en" b="1" dirty="0"/>
              <a:t>close pixels </a:t>
            </a:r>
            <a:r>
              <a:rPr lang="en" dirty="0"/>
              <a:t>have </a:t>
            </a:r>
            <a:r>
              <a:rPr lang="en" b="1" dirty="0"/>
              <a:t>very different </a:t>
            </a:r>
            <a:r>
              <a:rPr lang="en" b="1" dirty="0" smtClean="0"/>
              <a:t>values</a:t>
            </a:r>
            <a:endParaRPr lang="en" b="1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endParaRPr lang="en" b="1" dirty="0"/>
          </a:p>
          <a:p>
            <a:pPr marL="114300" lvl="0" indent="0" algn="ctr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2000" dirty="0" smtClean="0"/>
              <a:t>Bi-Lateral </a:t>
            </a:r>
            <a:r>
              <a:rPr lang="en" sz="2000" dirty="0"/>
              <a:t>Filter uses </a:t>
            </a:r>
            <a:r>
              <a:rPr lang="en" sz="2000" b="1" dirty="0"/>
              <a:t>Gaussian filter</a:t>
            </a:r>
            <a:r>
              <a:rPr lang="en" sz="2000" dirty="0"/>
              <a:t>, </a:t>
            </a:r>
            <a:r>
              <a:rPr lang="en" sz="2000" dirty="0" smtClean="0"/>
              <a:t>but </a:t>
            </a:r>
            <a:r>
              <a:rPr lang="en" sz="2000" dirty="0"/>
              <a:t>“Gives” </a:t>
            </a:r>
            <a:r>
              <a:rPr lang="en" sz="2000" b="1" dirty="0"/>
              <a:t>extra weight</a:t>
            </a:r>
            <a:r>
              <a:rPr lang="en" sz="2000" dirty="0"/>
              <a:t> to pixels which are </a:t>
            </a:r>
            <a:r>
              <a:rPr lang="en" sz="2000" b="1" dirty="0"/>
              <a:t>similar to the pivot </a:t>
            </a:r>
            <a:r>
              <a:rPr lang="en" sz="2000" dirty="0"/>
              <a:t>(center) </a:t>
            </a:r>
            <a:r>
              <a:rPr lang="en" sz="2000" b="1" dirty="0" smtClean="0"/>
              <a:t>pixel</a:t>
            </a:r>
            <a:r>
              <a:rPr lang="en" sz="2000" dirty="0" smtClean="0"/>
              <a:t>.</a:t>
            </a:r>
            <a:endParaRPr lang="en" sz="2000" dirty="0"/>
          </a:p>
          <a:p>
            <a:pPr marL="114300" lvl="0" indent="0" algn="ctr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en" sz="2000" dirty="0"/>
          </a:p>
          <a:p>
            <a:pPr marL="114300" lvl="0" indent="0" algn="ctr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 b="1" dirty="0" smtClean="0"/>
              <a:t>H</a:t>
            </a:r>
            <a:r>
              <a:rPr lang="en" sz="2000" b="1" dirty="0"/>
              <a:t>ow?</a:t>
            </a:r>
            <a:endParaRPr sz="2000" b="1" dirty="0"/>
          </a:p>
        </p:txBody>
      </p:sp>
    </p:spTree>
    <p:extLst>
      <p:ext uri="{BB962C8B-B14F-4D97-AF65-F5344CB8AC3E}">
        <p14:creationId xmlns:p14="http://schemas.microsoft.com/office/powerpoint/2010/main" val="40531526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Bi-Lateral Filtering</a:t>
            </a:r>
            <a:endParaRPr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2E7260C-94F9-4CD2-A2B0-0C4DC21D53E0}"/>
                  </a:ext>
                </a:extLst>
              </p:cNvPr>
              <p:cNvSpPr txBox="1"/>
              <p:nvPr/>
            </p:nvSpPr>
            <p:spPr>
              <a:xfrm>
                <a:off x="575393" y="1986123"/>
                <a:ext cx="7993214" cy="19953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𝑛𝑒𝑤</m:t>
                          </m:r>
                        </m:sub>
                      </m:sSub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pHide m:val="on"/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sz="32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d>
                                            <m:dPr>
                                              <m:begChr m:val="|"/>
                                              <m:endChr m:val="|"/>
                                              <m:ctrlPr>
                                                <a:rPr lang="en-US" sz="320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320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  <m:r>
                                                <a:rPr lang="en-US" sz="3200" i="1" smtClean="0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r>
                                                <a:rPr lang="en-US" sz="320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</m:e>
                                          </m:d>
                                        </m:e>
                                      </m:d>
                                    </m:num>
                                    <m:den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sSub>
                                        <m:sSubPr>
                                          <m:ctrlPr>
                                            <a:rPr lang="en-US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200" i="1">
                                              <a:latin typeface="Cambria Math" panose="02040503050406030204" pitchFamily="18" charset="0"/>
                                            </a:rPr>
                                            <m:t>𝜎</m:t>
                                          </m:r>
                                        </m:e>
                                        <m:sub>
                                          <m:r>
                                            <a:rPr lang="en-US" sz="3200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sub>
                                      </m:sSub>
                                    </m:den>
                                  </m:f>
                                </m:sup>
                              </m:sSup>
                            </m:e>
                          </m:nary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⋅</m:t>
                          </m:r>
                          <m:sSup>
                            <m:sSup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3200" i="1">
                                              <a:latin typeface="Cambria Math" panose="02040503050406030204" pitchFamily="18" charset="0"/>
                                            </a:rPr>
                                            <m:t>𝐼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sz="3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32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d>
                                          <m:r>
                                            <a:rPr lang="en-US" sz="3200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3200" i="1">
                                              <a:latin typeface="Cambria Math" panose="02040503050406030204" pitchFamily="18" charset="0"/>
                                            </a:rPr>
                                            <m:t>𝐼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sz="3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3200" i="1">
                                                  <a:latin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</m:e>
                                          </m:d>
                                        </m:e>
                                      </m:d>
                                    </m:e>
                                  </m:d>
                                </m:num>
                                <m:den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sSub>
                                    <m:sSubPr>
                                      <m:ctrlP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</m:den>
                              </m:f>
                            </m:sup>
                          </m:sSup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𝐼</m:t>
                          </m:r>
                          <m:d>
                            <m:d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d>
                                            <m:dPr>
                                              <m:begChr m:val="|"/>
                                              <m:endChr m:val="|"/>
                                              <m:ctrlPr>
                                                <a:rPr lang="en-US" sz="3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32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  <m:r>
                                                <a:rPr lang="en-US" sz="3200" i="1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r>
                                                <a:rPr lang="en-US" sz="3200" i="1">
                                                  <a:latin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</m:e>
                                          </m:d>
                                        </m:e>
                                      </m:d>
                                    </m:num>
                                    <m:den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sSub>
                                        <m:sSubPr>
                                          <m:ctrlPr>
                                            <a:rPr lang="en-US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200" i="1">
                                              <a:latin typeface="Cambria Math" panose="02040503050406030204" pitchFamily="18" charset="0"/>
                                            </a:rPr>
                                            <m:t>𝜎</m:t>
                                          </m:r>
                                        </m:e>
                                        <m:sub>
                                          <m:r>
                                            <a:rPr lang="en-US" sz="3200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sub>
                                      </m:sSub>
                                    </m:den>
                                  </m:f>
                                </m:sup>
                              </m:sSup>
                            </m:e>
                          </m:nary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⋅</m:t>
                          </m:r>
                          <m:sSup>
                            <m:sSup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3200" i="1">
                                              <a:latin typeface="Cambria Math" panose="02040503050406030204" pitchFamily="18" charset="0"/>
                                            </a:rPr>
                                            <m:t>𝐼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sz="3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32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d>
                                          <m:r>
                                            <a:rPr lang="en-US" sz="3200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3200" i="1">
                                              <a:latin typeface="Cambria Math" panose="02040503050406030204" pitchFamily="18" charset="0"/>
                                            </a:rPr>
                                            <m:t>𝐼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sz="3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3200" i="1">
                                                  <a:latin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</m:e>
                                          </m:d>
                                        </m:e>
                                      </m:d>
                                    </m:e>
                                  </m:d>
                                </m:num>
                                <m:den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sSub>
                                    <m:sSubPr>
                                      <m:ctrlP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</m:den>
                              </m:f>
                            </m:sup>
                          </m:sSup>
                        </m:den>
                      </m:f>
                    </m:oMath>
                  </m:oMathPara>
                </a14:m>
                <a:endParaRPr lang="en-IL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2E7260C-94F9-4CD2-A2B0-0C4DC21D53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393" y="1986123"/>
                <a:ext cx="7993214" cy="19953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040666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Bi-Lateral Filtering</a:t>
            </a:r>
            <a:endParaRPr b="1" dirty="0"/>
          </a:p>
        </p:txBody>
      </p:sp>
      <p:sp>
        <p:nvSpPr>
          <p:cNvPr id="274" name="Google Shape;274;p39"/>
          <p:cNvSpPr txBox="1"/>
          <p:nvPr/>
        </p:nvSpPr>
        <p:spPr>
          <a:xfrm>
            <a:off x="311700" y="1402150"/>
            <a:ext cx="1975200" cy="7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 dirty="0"/>
              <a:t>Gaussian smoothing</a:t>
            </a:r>
            <a:endParaRPr sz="1900" b="1" dirty="0"/>
          </a:p>
        </p:txBody>
      </p:sp>
      <p:cxnSp>
        <p:nvCxnSpPr>
          <p:cNvPr id="276" name="Google Shape;276;p39"/>
          <p:cNvCxnSpPr>
            <a:stCxn id="274" idx="2"/>
            <a:endCxn id="277" idx="2"/>
          </p:cNvCxnSpPr>
          <p:nvPr/>
        </p:nvCxnSpPr>
        <p:spPr>
          <a:xfrm>
            <a:off x="1299300" y="2103550"/>
            <a:ext cx="2376000" cy="2568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77" name="Google Shape;277;p39"/>
          <p:cNvSpPr/>
          <p:nvPr/>
        </p:nvSpPr>
        <p:spPr>
          <a:xfrm>
            <a:off x="3675375" y="1897975"/>
            <a:ext cx="1605000" cy="924600"/>
          </a:xfrm>
          <a:prstGeom prst="ellipse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2865BCB-19F2-48B0-9960-4EF2C8285F68}"/>
                  </a:ext>
                </a:extLst>
              </p:cNvPr>
              <p:cNvSpPr txBox="1"/>
              <p:nvPr/>
            </p:nvSpPr>
            <p:spPr>
              <a:xfrm>
                <a:off x="575393" y="1986123"/>
                <a:ext cx="7993214" cy="19953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𝑛𝑒𝑤</m:t>
                          </m:r>
                        </m:sub>
                      </m:sSub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pHide m:val="on"/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sz="32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d>
                                            <m:dPr>
                                              <m:begChr m:val="|"/>
                                              <m:endChr m:val="|"/>
                                              <m:ctrlPr>
                                                <a:rPr lang="en-US" sz="320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320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  <m:r>
                                                <a:rPr lang="en-US" sz="3200" i="1" smtClean="0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r>
                                                <a:rPr lang="en-US" sz="320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</m:e>
                                          </m:d>
                                        </m:e>
                                      </m:d>
                                    </m:num>
                                    <m:den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sSub>
                                        <m:sSubPr>
                                          <m:ctrlPr>
                                            <a:rPr lang="en-US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200" i="1">
                                              <a:latin typeface="Cambria Math" panose="02040503050406030204" pitchFamily="18" charset="0"/>
                                            </a:rPr>
                                            <m:t>𝜎</m:t>
                                          </m:r>
                                        </m:e>
                                        <m:sub>
                                          <m:r>
                                            <a:rPr lang="en-US" sz="3200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sub>
                                      </m:sSub>
                                    </m:den>
                                  </m:f>
                                </m:sup>
                              </m:sSup>
                            </m:e>
                          </m:nary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⋅</m:t>
                          </m:r>
                          <m:sSup>
                            <m:sSup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3200" i="1">
                                              <a:latin typeface="Cambria Math" panose="02040503050406030204" pitchFamily="18" charset="0"/>
                                            </a:rPr>
                                            <m:t>𝐼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sz="3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32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d>
                                          <m:r>
                                            <a:rPr lang="en-US" sz="3200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3200" i="1">
                                              <a:latin typeface="Cambria Math" panose="02040503050406030204" pitchFamily="18" charset="0"/>
                                            </a:rPr>
                                            <m:t>𝐼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sz="3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3200" i="1">
                                                  <a:latin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</m:e>
                                          </m:d>
                                        </m:e>
                                      </m:d>
                                    </m:e>
                                  </m:d>
                                </m:num>
                                <m:den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sSub>
                                    <m:sSubPr>
                                      <m:ctrlP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</m:den>
                              </m:f>
                            </m:sup>
                          </m:sSup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𝐼</m:t>
                          </m:r>
                          <m:d>
                            <m:d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d>
                                            <m:dPr>
                                              <m:begChr m:val="|"/>
                                              <m:endChr m:val="|"/>
                                              <m:ctrlPr>
                                                <a:rPr lang="en-US" sz="3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32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  <m:r>
                                                <a:rPr lang="en-US" sz="3200" i="1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r>
                                                <a:rPr lang="en-US" sz="3200" i="1">
                                                  <a:latin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</m:e>
                                          </m:d>
                                        </m:e>
                                      </m:d>
                                    </m:num>
                                    <m:den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sSub>
                                        <m:sSubPr>
                                          <m:ctrlPr>
                                            <a:rPr lang="en-US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200" i="1">
                                              <a:latin typeface="Cambria Math" panose="02040503050406030204" pitchFamily="18" charset="0"/>
                                            </a:rPr>
                                            <m:t>𝜎</m:t>
                                          </m:r>
                                        </m:e>
                                        <m:sub>
                                          <m:r>
                                            <a:rPr lang="en-US" sz="3200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sub>
                                      </m:sSub>
                                    </m:den>
                                  </m:f>
                                </m:sup>
                              </m:sSup>
                            </m:e>
                          </m:nary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⋅</m:t>
                          </m:r>
                          <m:sSup>
                            <m:sSup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3200" i="1">
                                              <a:latin typeface="Cambria Math" panose="02040503050406030204" pitchFamily="18" charset="0"/>
                                            </a:rPr>
                                            <m:t>𝐼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sz="3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32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d>
                                          <m:r>
                                            <a:rPr lang="en-US" sz="3200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3200" i="1">
                                              <a:latin typeface="Cambria Math" panose="02040503050406030204" pitchFamily="18" charset="0"/>
                                            </a:rPr>
                                            <m:t>𝐼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sz="3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3200" i="1">
                                                  <a:latin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</m:e>
                                          </m:d>
                                        </m:e>
                                      </m:d>
                                    </m:e>
                                  </m:d>
                                </m:num>
                                <m:den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sSub>
                                    <m:sSubPr>
                                      <m:ctrlP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</m:den>
                              </m:f>
                            </m:sup>
                          </m:sSup>
                        </m:den>
                      </m:f>
                    </m:oMath>
                  </m:oMathPara>
                </a14:m>
                <a:endParaRPr lang="en-IL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2865BCB-19F2-48B0-9960-4EF2C8285F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393" y="1986123"/>
                <a:ext cx="7993214" cy="19953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463608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Bi-Lateral Filtering</a:t>
            </a:r>
            <a:endParaRPr b="1" dirty="0"/>
          </a:p>
        </p:txBody>
      </p:sp>
      <p:sp>
        <p:nvSpPr>
          <p:cNvPr id="274" name="Google Shape;274;p39"/>
          <p:cNvSpPr txBox="1"/>
          <p:nvPr/>
        </p:nvSpPr>
        <p:spPr>
          <a:xfrm>
            <a:off x="311700" y="1402150"/>
            <a:ext cx="1975200" cy="7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/>
              <a:t>Gaussian smoothing</a:t>
            </a:r>
            <a:endParaRPr sz="1900" b="1"/>
          </a:p>
        </p:txBody>
      </p:sp>
      <p:sp>
        <p:nvSpPr>
          <p:cNvPr id="275" name="Google Shape;275;p39"/>
          <p:cNvSpPr txBox="1"/>
          <p:nvPr/>
        </p:nvSpPr>
        <p:spPr>
          <a:xfrm>
            <a:off x="4911004" y="746875"/>
            <a:ext cx="1975200" cy="7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 dirty="0"/>
              <a:t>Color similarity factor</a:t>
            </a:r>
            <a:endParaRPr sz="1900" b="1" dirty="0"/>
          </a:p>
        </p:txBody>
      </p:sp>
      <p:cxnSp>
        <p:nvCxnSpPr>
          <p:cNvPr id="276" name="Google Shape;276;p39"/>
          <p:cNvCxnSpPr>
            <a:stCxn id="274" idx="2"/>
            <a:endCxn id="277" idx="2"/>
          </p:cNvCxnSpPr>
          <p:nvPr/>
        </p:nvCxnSpPr>
        <p:spPr>
          <a:xfrm>
            <a:off x="1299300" y="2103550"/>
            <a:ext cx="2376000" cy="2568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78" name="Google Shape;278;p39"/>
          <p:cNvCxnSpPr>
            <a:cxnSpLocks/>
            <a:endCxn id="279" idx="0"/>
          </p:cNvCxnSpPr>
          <p:nvPr/>
        </p:nvCxnSpPr>
        <p:spPr>
          <a:xfrm>
            <a:off x="5959381" y="1448275"/>
            <a:ext cx="613800" cy="31530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77" name="Google Shape;277;p39"/>
          <p:cNvSpPr/>
          <p:nvPr/>
        </p:nvSpPr>
        <p:spPr>
          <a:xfrm>
            <a:off x="3675375" y="1897975"/>
            <a:ext cx="1605000" cy="924600"/>
          </a:xfrm>
          <a:prstGeom prst="ellipse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39"/>
          <p:cNvSpPr/>
          <p:nvPr/>
        </p:nvSpPr>
        <p:spPr>
          <a:xfrm>
            <a:off x="5480481" y="1763450"/>
            <a:ext cx="2185500" cy="924600"/>
          </a:xfrm>
          <a:prstGeom prst="ellips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C754928-0003-403B-9C6C-C86325B1A3F2}"/>
                  </a:ext>
                </a:extLst>
              </p:cNvPr>
              <p:cNvSpPr txBox="1"/>
              <p:nvPr/>
            </p:nvSpPr>
            <p:spPr>
              <a:xfrm>
                <a:off x="575393" y="1986123"/>
                <a:ext cx="7993214" cy="19953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𝑛𝑒𝑤</m:t>
                          </m:r>
                        </m:sub>
                      </m:sSub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pHide m:val="on"/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sz="32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d>
                                            <m:dPr>
                                              <m:begChr m:val="|"/>
                                              <m:endChr m:val="|"/>
                                              <m:ctrlPr>
                                                <a:rPr lang="en-US" sz="320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320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  <m:r>
                                                <a:rPr lang="en-US" sz="3200" i="1" smtClean="0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r>
                                                <a:rPr lang="en-US" sz="320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</m:e>
                                          </m:d>
                                        </m:e>
                                      </m:d>
                                    </m:num>
                                    <m:den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sSub>
                                        <m:sSubPr>
                                          <m:ctrlPr>
                                            <a:rPr lang="en-US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200" i="1">
                                              <a:latin typeface="Cambria Math" panose="02040503050406030204" pitchFamily="18" charset="0"/>
                                            </a:rPr>
                                            <m:t>𝜎</m:t>
                                          </m:r>
                                        </m:e>
                                        <m:sub>
                                          <m:r>
                                            <a:rPr lang="en-US" sz="3200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sub>
                                      </m:sSub>
                                    </m:den>
                                  </m:f>
                                </m:sup>
                              </m:sSup>
                            </m:e>
                          </m:nary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⋅</m:t>
                          </m:r>
                          <m:sSup>
                            <m:sSup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3200" i="1">
                                              <a:latin typeface="Cambria Math" panose="02040503050406030204" pitchFamily="18" charset="0"/>
                                            </a:rPr>
                                            <m:t>𝐼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sz="3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32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d>
                                          <m:r>
                                            <a:rPr lang="en-US" sz="3200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3200" i="1">
                                              <a:latin typeface="Cambria Math" panose="02040503050406030204" pitchFamily="18" charset="0"/>
                                            </a:rPr>
                                            <m:t>𝐼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sz="3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3200" i="1">
                                                  <a:latin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</m:e>
                                          </m:d>
                                        </m:e>
                                      </m:d>
                                    </m:e>
                                  </m:d>
                                </m:num>
                                <m:den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sSub>
                                    <m:sSubPr>
                                      <m:ctrlP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</m:den>
                              </m:f>
                            </m:sup>
                          </m:sSup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𝐼</m:t>
                          </m:r>
                          <m:d>
                            <m:d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d>
                                            <m:dPr>
                                              <m:begChr m:val="|"/>
                                              <m:endChr m:val="|"/>
                                              <m:ctrlPr>
                                                <a:rPr lang="en-US" sz="3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32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  <m:r>
                                                <a:rPr lang="en-US" sz="3200" i="1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r>
                                                <a:rPr lang="en-US" sz="3200" i="1">
                                                  <a:latin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</m:e>
                                          </m:d>
                                        </m:e>
                                      </m:d>
                                    </m:num>
                                    <m:den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sSub>
                                        <m:sSubPr>
                                          <m:ctrlPr>
                                            <a:rPr lang="en-US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200" i="1">
                                              <a:latin typeface="Cambria Math" panose="02040503050406030204" pitchFamily="18" charset="0"/>
                                            </a:rPr>
                                            <m:t>𝜎</m:t>
                                          </m:r>
                                        </m:e>
                                        <m:sub>
                                          <m:r>
                                            <a:rPr lang="en-US" sz="3200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sub>
                                      </m:sSub>
                                    </m:den>
                                  </m:f>
                                </m:sup>
                              </m:sSup>
                            </m:e>
                          </m:nary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⋅</m:t>
                          </m:r>
                          <m:sSup>
                            <m:sSup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3200" i="1">
                                              <a:latin typeface="Cambria Math" panose="02040503050406030204" pitchFamily="18" charset="0"/>
                                            </a:rPr>
                                            <m:t>𝐼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sz="3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32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d>
                                          <m:r>
                                            <a:rPr lang="en-US" sz="3200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3200" i="1">
                                              <a:latin typeface="Cambria Math" panose="02040503050406030204" pitchFamily="18" charset="0"/>
                                            </a:rPr>
                                            <m:t>𝐼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sz="3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3200" i="1">
                                                  <a:latin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</m:e>
                                          </m:d>
                                        </m:e>
                                      </m:d>
                                    </m:e>
                                  </m:d>
                                </m:num>
                                <m:den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sSub>
                                    <m:sSubPr>
                                      <m:ctrlP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</m:den>
                              </m:f>
                            </m:sup>
                          </m:sSup>
                        </m:den>
                      </m:f>
                    </m:oMath>
                  </m:oMathPara>
                </a14:m>
                <a:endParaRPr lang="en-IL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C754928-0003-403B-9C6C-C86325B1A3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393" y="1986123"/>
                <a:ext cx="7993214" cy="19953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52549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2A1E106-3A8D-436C-8B36-FB9A770E36DB}"/>
                  </a:ext>
                </a:extLst>
              </p:cNvPr>
              <p:cNvSpPr txBox="1"/>
              <p:nvPr/>
            </p:nvSpPr>
            <p:spPr>
              <a:xfrm>
                <a:off x="575393" y="1986123"/>
                <a:ext cx="7993214" cy="19953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𝑛𝑒𝑤</m:t>
                          </m:r>
                        </m:sub>
                      </m:sSub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pHide m:val="on"/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sz="32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d>
                                            <m:dPr>
                                              <m:begChr m:val="|"/>
                                              <m:endChr m:val="|"/>
                                              <m:ctrlPr>
                                                <a:rPr lang="en-US" sz="320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320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  <m:r>
                                                <a:rPr lang="en-US" sz="3200" i="1" smtClean="0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r>
                                                <a:rPr lang="en-US" sz="320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</m:e>
                                          </m:d>
                                        </m:e>
                                      </m:d>
                                    </m:num>
                                    <m:den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sSub>
                                        <m:sSubPr>
                                          <m:ctrlPr>
                                            <a:rPr lang="en-US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200" i="1">
                                              <a:latin typeface="Cambria Math" panose="02040503050406030204" pitchFamily="18" charset="0"/>
                                            </a:rPr>
                                            <m:t>𝜎</m:t>
                                          </m:r>
                                        </m:e>
                                        <m:sub>
                                          <m:r>
                                            <a:rPr lang="en-US" sz="3200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sub>
                                      </m:sSub>
                                    </m:den>
                                  </m:f>
                                </m:sup>
                              </m:sSup>
                            </m:e>
                          </m:nary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⋅</m:t>
                          </m:r>
                          <m:sSup>
                            <m:sSup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3200" i="1">
                                              <a:latin typeface="Cambria Math" panose="02040503050406030204" pitchFamily="18" charset="0"/>
                                            </a:rPr>
                                            <m:t>𝐼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sz="3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32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d>
                                          <m:r>
                                            <a:rPr lang="en-US" sz="3200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3200" i="1">
                                              <a:latin typeface="Cambria Math" panose="02040503050406030204" pitchFamily="18" charset="0"/>
                                            </a:rPr>
                                            <m:t>𝐼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sz="3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3200" i="1">
                                                  <a:latin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</m:e>
                                          </m:d>
                                        </m:e>
                                      </m:d>
                                    </m:e>
                                  </m:d>
                                </m:num>
                                <m:den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sSub>
                                    <m:sSubPr>
                                      <m:ctrlP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</m:den>
                              </m:f>
                            </m:sup>
                          </m:sSup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𝐼</m:t>
                          </m:r>
                          <m:d>
                            <m:d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d>
                                            <m:dPr>
                                              <m:begChr m:val="|"/>
                                              <m:endChr m:val="|"/>
                                              <m:ctrlPr>
                                                <a:rPr lang="en-US" sz="3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32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  <m:r>
                                                <a:rPr lang="en-US" sz="3200" i="1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r>
                                                <a:rPr lang="en-US" sz="3200" i="1">
                                                  <a:latin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</m:e>
                                          </m:d>
                                        </m:e>
                                      </m:d>
                                    </m:num>
                                    <m:den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sSub>
                                        <m:sSubPr>
                                          <m:ctrlPr>
                                            <a:rPr lang="en-US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200" i="1">
                                              <a:latin typeface="Cambria Math" panose="02040503050406030204" pitchFamily="18" charset="0"/>
                                            </a:rPr>
                                            <m:t>𝜎</m:t>
                                          </m:r>
                                        </m:e>
                                        <m:sub>
                                          <m:r>
                                            <a:rPr lang="en-US" sz="3200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sub>
                                      </m:sSub>
                                    </m:den>
                                  </m:f>
                                </m:sup>
                              </m:sSup>
                            </m:e>
                          </m:nary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⋅</m:t>
                          </m:r>
                          <m:sSup>
                            <m:sSup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3200" i="1">
                                              <a:latin typeface="Cambria Math" panose="02040503050406030204" pitchFamily="18" charset="0"/>
                                            </a:rPr>
                                            <m:t>𝐼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sz="3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32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d>
                                          <m:r>
                                            <a:rPr lang="en-US" sz="3200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3200" i="1">
                                              <a:latin typeface="Cambria Math" panose="02040503050406030204" pitchFamily="18" charset="0"/>
                                            </a:rPr>
                                            <m:t>𝐼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sz="3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3200" i="1">
                                                  <a:latin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</m:e>
                                          </m:d>
                                        </m:e>
                                      </m:d>
                                    </m:e>
                                  </m:d>
                                </m:num>
                                <m:den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sSub>
                                    <m:sSubPr>
                                      <m:ctrlP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</m:den>
                              </m:f>
                            </m:sup>
                          </m:sSup>
                        </m:den>
                      </m:f>
                    </m:oMath>
                  </m:oMathPara>
                </a14:m>
                <a:endParaRPr lang="en-IL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2A1E106-3A8D-436C-8B36-FB9A770E36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393" y="1986123"/>
                <a:ext cx="7993214" cy="19953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2" name="Google Shape;272;p3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Bi-Lateral Filtering</a:t>
            </a:r>
            <a:endParaRPr b="1" dirty="0"/>
          </a:p>
        </p:txBody>
      </p:sp>
      <p:sp>
        <p:nvSpPr>
          <p:cNvPr id="273" name="Google Shape;273;p39"/>
          <p:cNvSpPr txBox="1"/>
          <p:nvPr/>
        </p:nvSpPr>
        <p:spPr>
          <a:xfrm>
            <a:off x="2286900" y="4599175"/>
            <a:ext cx="3368700" cy="7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 dirty="0"/>
              <a:t>Normalization</a:t>
            </a:r>
            <a:endParaRPr sz="1900" b="1" dirty="0"/>
          </a:p>
        </p:txBody>
      </p:sp>
      <p:sp>
        <p:nvSpPr>
          <p:cNvPr id="274" name="Google Shape;274;p39"/>
          <p:cNvSpPr txBox="1"/>
          <p:nvPr/>
        </p:nvSpPr>
        <p:spPr>
          <a:xfrm>
            <a:off x="311700" y="1402150"/>
            <a:ext cx="1975200" cy="7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/>
              <a:t>Gaussian smoothing</a:t>
            </a:r>
            <a:endParaRPr sz="1900" b="1"/>
          </a:p>
        </p:txBody>
      </p:sp>
      <p:sp>
        <p:nvSpPr>
          <p:cNvPr id="275" name="Google Shape;275;p39"/>
          <p:cNvSpPr txBox="1"/>
          <p:nvPr/>
        </p:nvSpPr>
        <p:spPr>
          <a:xfrm>
            <a:off x="4807096" y="862329"/>
            <a:ext cx="1975200" cy="7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 dirty="0"/>
              <a:t>Color similarity factor</a:t>
            </a:r>
            <a:endParaRPr sz="1900" b="1" dirty="0"/>
          </a:p>
        </p:txBody>
      </p:sp>
      <p:cxnSp>
        <p:nvCxnSpPr>
          <p:cNvPr id="276" name="Google Shape;276;p39"/>
          <p:cNvCxnSpPr>
            <a:stCxn id="274" idx="2"/>
            <a:endCxn id="277" idx="2"/>
          </p:cNvCxnSpPr>
          <p:nvPr/>
        </p:nvCxnSpPr>
        <p:spPr>
          <a:xfrm>
            <a:off x="1299300" y="2103550"/>
            <a:ext cx="2376000" cy="2568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80" name="Google Shape;280;p39"/>
          <p:cNvCxnSpPr>
            <a:cxnSpLocks/>
          </p:cNvCxnSpPr>
          <p:nvPr/>
        </p:nvCxnSpPr>
        <p:spPr>
          <a:xfrm flipV="1">
            <a:off x="4142585" y="4208777"/>
            <a:ext cx="1053878" cy="447298"/>
          </a:xfrm>
          <a:prstGeom prst="straightConnector1">
            <a:avLst/>
          </a:prstGeom>
          <a:noFill/>
          <a:ln w="28575" cap="flat" cmpd="sng">
            <a:solidFill>
              <a:srgbClr val="00FF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77" name="Google Shape;277;p39"/>
          <p:cNvSpPr/>
          <p:nvPr/>
        </p:nvSpPr>
        <p:spPr>
          <a:xfrm>
            <a:off x="3675375" y="1897975"/>
            <a:ext cx="1605000" cy="924600"/>
          </a:xfrm>
          <a:prstGeom prst="ellipse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p39"/>
          <p:cNvSpPr/>
          <p:nvPr/>
        </p:nvSpPr>
        <p:spPr>
          <a:xfrm>
            <a:off x="2286900" y="2966085"/>
            <a:ext cx="6655800" cy="1188306"/>
          </a:xfrm>
          <a:prstGeom prst="ellipse">
            <a:avLst/>
          </a:prstGeom>
          <a:noFill/>
          <a:ln w="28575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5" name="Google Shape;278;p39">
            <a:extLst>
              <a:ext uri="{FF2B5EF4-FFF2-40B4-BE49-F238E27FC236}">
                <a16:creationId xmlns:a16="http://schemas.microsoft.com/office/drawing/2014/main" id="{7447138E-97D5-4550-B670-BD86DDB77023}"/>
              </a:ext>
            </a:extLst>
          </p:cNvPr>
          <p:cNvCxnSpPr>
            <a:cxnSpLocks/>
          </p:cNvCxnSpPr>
          <p:nvPr/>
        </p:nvCxnSpPr>
        <p:spPr>
          <a:xfrm>
            <a:off x="5883181" y="1552886"/>
            <a:ext cx="613800" cy="31530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6" name="Google Shape;279;p39">
            <a:extLst>
              <a:ext uri="{FF2B5EF4-FFF2-40B4-BE49-F238E27FC236}">
                <a16:creationId xmlns:a16="http://schemas.microsoft.com/office/drawing/2014/main" id="{E924BC1E-3892-49BB-A25A-6E5A04F8ACB1}"/>
              </a:ext>
            </a:extLst>
          </p:cNvPr>
          <p:cNvSpPr/>
          <p:nvPr/>
        </p:nvSpPr>
        <p:spPr>
          <a:xfrm>
            <a:off x="5480431" y="1903110"/>
            <a:ext cx="2185500" cy="924600"/>
          </a:xfrm>
          <a:prstGeom prst="ellips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73380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0"/>
          <p:cNvSpPr txBox="1">
            <a:spLocks noGrp="1"/>
          </p:cNvSpPr>
          <p:nvPr>
            <p:ph type="title"/>
          </p:nvPr>
        </p:nvSpPr>
        <p:spPr>
          <a:xfrm>
            <a:off x="304773" y="361897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Bi-Lateral Filtering- Demo</a:t>
            </a:r>
            <a:endParaRPr b="1" dirty="0"/>
          </a:p>
        </p:txBody>
      </p:sp>
      <p:sp>
        <p:nvSpPr>
          <p:cNvPr id="287" name="Google Shape;287;p40"/>
          <p:cNvSpPr txBox="1"/>
          <p:nvPr/>
        </p:nvSpPr>
        <p:spPr>
          <a:xfrm>
            <a:off x="1442809" y="1017725"/>
            <a:ext cx="6973827" cy="4048991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CC7832"/>
                </a:solidFill>
                <a:highlight>
                  <a:srgbClr val="2B2B2B"/>
                </a:highlight>
                <a:latin typeface="Consolas" panose="020B0609020204030204" pitchFamily="49" charset="0"/>
              </a:rPr>
              <a:t>def </a:t>
            </a:r>
            <a:r>
              <a:rPr lang="en" sz="1600" dirty="0">
                <a:solidFill>
                  <a:srgbClr val="FFC66D"/>
                </a:solidFill>
                <a:highlight>
                  <a:srgbClr val="2B2B2B"/>
                </a:highlight>
                <a:latin typeface="Consolas" panose="020B0609020204030204" pitchFamily="49" charset="0"/>
              </a:rPr>
              <a:t>bilateral</a:t>
            </a:r>
            <a:r>
              <a:rPr lang="en" sz="1600" dirty="0">
                <a:solidFill>
                  <a:srgbClr val="A9B7C6"/>
                </a:solidFill>
                <a:highlight>
                  <a:srgbClr val="2B2B2B"/>
                </a:highlight>
                <a:latin typeface="Consolas" panose="020B0609020204030204" pitchFamily="49" charset="0"/>
              </a:rPr>
              <a:t>():</a:t>
            </a:r>
            <a:endParaRPr sz="1600" dirty="0">
              <a:solidFill>
                <a:srgbClr val="A9B7C6"/>
              </a:solidFill>
              <a:highlight>
                <a:srgbClr val="2B2B2B"/>
              </a:highlight>
              <a:latin typeface="Consolas" panose="020B0609020204030204" pitchFamily="49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A9B7C6"/>
                </a:solidFill>
                <a:highlight>
                  <a:srgbClr val="2B2B2B"/>
                </a:highlight>
                <a:latin typeface="Consolas" panose="020B0609020204030204" pitchFamily="49" charset="0"/>
              </a:rPr>
              <a:t>   img = cv2.imread(</a:t>
            </a:r>
            <a:r>
              <a:rPr lang="en" sz="1600" dirty="0">
                <a:solidFill>
                  <a:srgbClr val="6A8759"/>
                </a:solidFill>
                <a:highlight>
                  <a:srgbClr val="2B2B2B"/>
                </a:highlight>
                <a:latin typeface="Consolas" panose="020B0609020204030204" pitchFamily="49" charset="0"/>
              </a:rPr>
              <a:t>'eye.jpg'</a:t>
            </a:r>
            <a:r>
              <a:rPr lang="en" sz="1600" dirty="0">
                <a:solidFill>
                  <a:srgbClr val="CC7832"/>
                </a:solidFill>
                <a:highlight>
                  <a:srgbClr val="2B2B2B"/>
                </a:highlight>
                <a:latin typeface="Consolas" panose="020B0609020204030204" pitchFamily="49" charset="0"/>
              </a:rPr>
              <a:t>, </a:t>
            </a:r>
            <a:r>
              <a:rPr lang="en" sz="1600" dirty="0">
                <a:solidFill>
                  <a:srgbClr val="A9B7C6"/>
                </a:solidFill>
                <a:highlight>
                  <a:srgbClr val="2B2B2B"/>
                </a:highlight>
                <a:latin typeface="Consolas" panose="020B0609020204030204" pitchFamily="49" charset="0"/>
              </a:rPr>
              <a:t>cv2.IMREAD_GRAYSCALE) / </a:t>
            </a:r>
            <a:r>
              <a:rPr lang="en" sz="1600" dirty="0">
                <a:solidFill>
                  <a:srgbClr val="6897BB"/>
                </a:solidFill>
                <a:highlight>
                  <a:srgbClr val="2B2B2B"/>
                </a:highlight>
                <a:latin typeface="Consolas" panose="020B0609020204030204" pitchFamily="49" charset="0"/>
              </a:rPr>
              <a:t>255.0</a:t>
            </a:r>
            <a:endParaRPr sz="1600" dirty="0">
              <a:solidFill>
                <a:srgbClr val="6897BB"/>
              </a:solidFill>
              <a:highlight>
                <a:srgbClr val="2B2B2B"/>
              </a:highlight>
              <a:latin typeface="Consolas" panose="020B0609020204030204" pitchFamily="49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6897BB"/>
                </a:solidFill>
                <a:highlight>
                  <a:srgbClr val="2B2B2B"/>
                </a:highlight>
                <a:latin typeface="Consolas" panose="020B0609020204030204" pitchFamily="49" charset="0"/>
              </a:rPr>
              <a:t>   </a:t>
            </a:r>
            <a:r>
              <a:rPr lang="en" sz="1600" dirty="0">
                <a:solidFill>
                  <a:srgbClr val="A9B7C6"/>
                </a:solidFill>
                <a:highlight>
                  <a:srgbClr val="2B2B2B"/>
                </a:highlight>
                <a:latin typeface="Consolas" panose="020B0609020204030204" pitchFamily="49" charset="0"/>
              </a:rPr>
              <a:t>k2_size = </a:t>
            </a:r>
            <a:r>
              <a:rPr lang="en" sz="1600" dirty="0">
                <a:solidFill>
                  <a:srgbClr val="6897BB"/>
                </a:solidFill>
                <a:highlight>
                  <a:srgbClr val="2B2B2B"/>
                </a:highlight>
                <a:latin typeface="Consolas" panose="020B0609020204030204" pitchFamily="49" charset="0"/>
              </a:rPr>
              <a:t>10</a:t>
            </a:r>
            <a:endParaRPr sz="1600" dirty="0">
              <a:solidFill>
                <a:srgbClr val="6897BB"/>
              </a:solidFill>
              <a:highlight>
                <a:srgbClr val="2B2B2B"/>
              </a:highlight>
              <a:latin typeface="Consolas" panose="020B0609020204030204" pitchFamily="49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6897BB"/>
                </a:solidFill>
                <a:highlight>
                  <a:srgbClr val="2B2B2B"/>
                </a:highlight>
                <a:latin typeface="Consolas" panose="020B0609020204030204" pitchFamily="49" charset="0"/>
              </a:rPr>
              <a:t>   </a:t>
            </a:r>
            <a:r>
              <a:rPr lang="en" sz="1600" dirty="0">
                <a:solidFill>
                  <a:srgbClr val="A9B7C6"/>
                </a:solidFill>
                <a:highlight>
                  <a:srgbClr val="2B2B2B"/>
                </a:highlight>
                <a:latin typeface="Consolas" panose="020B0609020204030204" pitchFamily="49" charset="0"/>
              </a:rPr>
              <a:t>y</a:t>
            </a:r>
            <a:r>
              <a:rPr lang="en" sz="1600" dirty="0">
                <a:solidFill>
                  <a:srgbClr val="CC7832"/>
                </a:solidFill>
                <a:highlight>
                  <a:srgbClr val="2B2B2B"/>
                </a:highlight>
                <a:latin typeface="Consolas" panose="020B0609020204030204" pitchFamily="49" charset="0"/>
              </a:rPr>
              <a:t>, </a:t>
            </a:r>
            <a:r>
              <a:rPr lang="en" sz="1600" dirty="0">
                <a:solidFill>
                  <a:srgbClr val="A9B7C6"/>
                </a:solidFill>
                <a:highlight>
                  <a:srgbClr val="2B2B2B"/>
                </a:highlight>
                <a:latin typeface="Consolas" panose="020B0609020204030204" pitchFamily="49" charset="0"/>
              </a:rPr>
              <a:t>x = </a:t>
            </a:r>
            <a:r>
              <a:rPr lang="en" sz="1600" dirty="0">
                <a:solidFill>
                  <a:srgbClr val="6897BB"/>
                </a:solidFill>
                <a:highlight>
                  <a:srgbClr val="2B2B2B"/>
                </a:highlight>
                <a:latin typeface="Consolas" panose="020B0609020204030204" pitchFamily="49" charset="0"/>
              </a:rPr>
              <a:t>300</a:t>
            </a:r>
            <a:r>
              <a:rPr lang="en" sz="1600" dirty="0">
                <a:solidFill>
                  <a:srgbClr val="CC7832"/>
                </a:solidFill>
                <a:highlight>
                  <a:srgbClr val="2B2B2B"/>
                </a:highlight>
                <a:latin typeface="Consolas" panose="020B0609020204030204" pitchFamily="49" charset="0"/>
              </a:rPr>
              <a:t>, </a:t>
            </a:r>
            <a:r>
              <a:rPr lang="en" sz="1600" dirty="0">
                <a:solidFill>
                  <a:srgbClr val="6897BB"/>
                </a:solidFill>
                <a:highlight>
                  <a:srgbClr val="2B2B2B"/>
                </a:highlight>
                <a:latin typeface="Consolas" panose="020B0609020204030204" pitchFamily="49" charset="0"/>
              </a:rPr>
              <a:t>667</a:t>
            </a:r>
            <a:endParaRPr sz="1600" dirty="0">
              <a:solidFill>
                <a:srgbClr val="6897BB"/>
              </a:solidFill>
              <a:highlight>
                <a:srgbClr val="2B2B2B"/>
              </a:highlight>
              <a:latin typeface="Consolas" panose="020B0609020204030204" pitchFamily="49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6897BB"/>
                </a:solidFill>
                <a:highlight>
                  <a:srgbClr val="2B2B2B"/>
                </a:highlight>
                <a:latin typeface="Consolas" panose="020B0609020204030204" pitchFamily="49" charset="0"/>
              </a:rPr>
              <a:t>   </a:t>
            </a:r>
            <a:r>
              <a:rPr lang="en" sz="1600" dirty="0">
                <a:solidFill>
                  <a:srgbClr val="A9B7C6"/>
                </a:solidFill>
                <a:highlight>
                  <a:srgbClr val="2B2B2B"/>
                </a:highlight>
                <a:latin typeface="Consolas" panose="020B0609020204030204" pitchFamily="49" charset="0"/>
              </a:rPr>
              <a:t>pivot_v = img[y</a:t>
            </a:r>
            <a:r>
              <a:rPr lang="en" sz="1600" dirty="0">
                <a:solidFill>
                  <a:srgbClr val="CC7832"/>
                </a:solidFill>
                <a:highlight>
                  <a:srgbClr val="2B2B2B"/>
                </a:highlight>
                <a:latin typeface="Consolas" panose="020B0609020204030204" pitchFamily="49" charset="0"/>
              </a:rPr>
              <a:t>, </a:t>
            </a:r>
            <a:r>
              <a:rPr lang="en" sz="1600" dirty="0">
                <a:solidFill>
                  <a:srgbClr val="A9B7C6"/>
                </a:solidFill>
                <a:highlight>
                  <a:srgbClr val="2B2B2B"/>
                </a:highlight>
                <a:latin typeface="Consolas" panose="020B0609020204030204" pitchFamily="49" charset="0"/>
              </a:rPr>
              <a:t>x]</a:t>
            </a:r>
            <a:endParaRPr sz="1600" dirty="0">
              <a:solidFill>
                <a:srgbClr val="A9B7C6"/>
              </a:solidFill>
              <a:highlight>
                <a:srgbClr val="2B2B2B"/>
              </a:highlight>
              <a:latin typeface="Consolas" panose="020B0609020204030204" pitchFamily="49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A9B7C6"/>
                </a:solidFill>
                <a:highlight>
                  <a:srgbClr val="2B2B2B"/>
                </a:highlight>
                <a:latin typeface="Consolas" panose="020B0609020204030204" pitchFamily="49" charset="0"/>
              </a:rPr>
              <a:t>   neighbor_hood = img[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A9B7C6"/>
                </a:solidFill>
                <a:highlight>
                  <a:srgbClr val="2B2B2B"/>
                </a:highlight>
                <a:latin typeface="Consolas" panose="020B0609020204030204" pitchFamily="49" charset="0"/>
              </a:rPr>
              <a:t>			y - k2_size:y + k2_size + </a:t>
            </a:r>
            <a:r>
              <a:rPr lang="en" sz="1600" dirty="0">
                <a:solidFill>
                  <a:srgbClr val="6897BB"/>
                </a:solidFill>
                <a:highlight>
                  <a:srgbClr val="2B2B2B"/>
                </a:highlight>
                <a:latin typeface="Consolas" panose="020B0609020204030204" pitchFamily="49" charset="0"/>
              </a:rPr>
              <a:t>1</a:t>
            </a:r>
            <a:r>
              <a:rPr lang="en" sz="1600" dirty="0">
                <a:solidFill>
                  <a:srgbClr val="CC7832"/>
                </a:solidFill>
                <a:highlight>
                  <a:srgbClr val="2B2B2B"/>
                </a:highlight>
                <a:latin typeface="Consolas" panose="020B0609020204030204" pitchFamily="49" charset="0"/>
              </a:rPr>
              <a:t>,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CC7832"/>
                </a:solidFill>
                <a:highlight>
                  <a:srgbClr val="2B2B2B"/>
                </a:highlight>
                <a:latin typeface="Consolas" panose="020B0609020204030204" pitchFamily="49" charset="0"/>
              </a:rPr>
              <a:t>			</a:t>
            </a:r>
            <a:r>
              <a:rPr lang="en" sz="1600" dirty="0">
                <a:solidFill>
                  <a:srgbClr val="A9B7C6"/>
                </a:solidFill>
                <a:highlight>
                  <a:srgbClr val="2B2B2B"/>
                </a:highlight>
                <a:latin typeface="Consolas" panose="020B0609020204030204" pitchFamily="49" charset="0"/>
              </a:rPr>
              <a:t>x - k2_size:x + k2_size + </a:t>
            </a:r>
            <a:r>
              <a:rPr lang="en" sz="1600" dirty="0">
                <a:solidFill>
                  <a:srgbClr val="6897BB"/>
                </a:solidFill>
                <a:highlight>
                  <a:srgbClr val="2B2B2B"/>
                </a:highlight>
                <a:latin typeface="Consolas" panose="020B0609020204030204" pitchFamily="49" charset="0"/>
              </a:rPr>
              <a:t>1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6897BB"/>
                </a:solidFill>
                <a:highlight>
                  <a:srgbClr val="2B2B2B"/>
                </a:highlight>
                <a:latin typeface="Consolas" panose="020B0609020204030204" pitchFamily="49" charset="0"/>
              </a:rPr>
              <a:t>		      </a:t>
            </a:r>
            <a:r>
              <a:rPr lang="en" sz="1600" dirty="0">
                <a:solidFill>
                  <a:srgbClr val="A9B7C6"/>
                </a:solidFill>
                <a:highlight>
                  <a:srgbClr val="2B2B2B"/>
                </a:highlight>
                <a:latin typeface="Consolas" panose="020B0609020204030204" pitchFamily="49" charset="0"/>
              </a:rPr>
              <a:t>]</a:t>
            </a:r>
            <a:endParaRPr sz="1600" dirty="0">
              <a:solidFill>
                <a:srgbClr val="A9B7C6"/>
              </a:solidFill>
              <a:highlight>
                <a:srgbClr val="2B2B2B"/>
              </a:highlight>
              <a:latin typeface="Consolas" panose="020B0609020204030204" pitchFamily="49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A9B7C6"/>
                </a:solidFill>
                <a:highlight>
                  <a:srgbClr val="2B2B2B"/>
                </a:highlight>
                <a:latin typeface="Consolas" panose="020B0609020204030204" pitchFamily="49" charset="0"/>
              </a:rPr>
              <a:t>   sigma = </a:t>
            </a:r>
            <a:r>
              <a:rPr lang="en" sz="1600" dirty="0">
                <a:solidFill>
                  <a:srgbClr val="6897BB"/>
                </a:solidFill>
                <a:highlight>
                  <a:srgbClr val="2B2B2B"/>
                </a:highlight>
                <a:latin typeface="Consolas" panose="020B0609020204030204" pitchFamily="49" charset="0"/>
              </a:rPr>
              <a:t>.01</a:t>
            </a:r>
            <a:endParaRPr sz="1600" dirty="0">
              <a:solidFill>
                <a:srgbClr val="6897BB"/>
              </a:solidFill>
              <a:highlight>
                <a:srgbClr val="2B2B2B"/>
              </a:highlight>
              <a:latin typeface="Consolas" panose="020B0609020204030204" pitchFamily="49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A9B7C6"/>
                </a:solidFill>
                <a:highlight>
                  <a:srgbClr val="2B2B2B"/>
                </a:highlight>
                <a:latin typeface="Consolas" panose="020B0609020204030204" pitchFamily="49" charset="0"/>
              </a:rPr>
              <a:t>   diff = pivot_v - neighbor_hood</a:t>
            </a:r>
            <a:endParaRPr sz="1600" dirty="0">
              <a:solidFill>
                <a:srgbClr val="6897BB"/>
              </a:solidFill>
              <a:highlight>
                <a:srgbClr val="2B2B2B"/>
              </a:highlight>
              <a:latin typeface="Consolas" panose="020B0609020204030204" pitchFamily="49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6897BB"/>
                </a:solidFill>
                <a:highlight>
                  <a:srgbClr val="2B2B2B"/>
                </a:highlight>
                <a:latin typeface="Consolas" panose="020B0609020204030204" pitchFamily="49" charset="0"/>
              </a:rPr>
              <a:t>   </a:t>
            </a:r>
            <a:r>
              <a:rPr lang="en" sz="1600" dirty="0">
                <a:solidFill>
                  <a:srgbClr val="A9B7C6"/>
                </a:solidFill>
                <a:highlight>
                  <a:srgbClr val="2B2B2B"/>
                </a:highlight>
                <a:latin typeface="Consolas" panose="020B0609020204030204" pitchFamily="49" charset="0"/>
              </a:rPr>
              <a:t>diff_gau = np.exp(-np.power(diff</a:t>
            </a:r>
            <a:r>
              <a:rPr lang="en" sz="1600" dirty="0">
                <a:solidFill>
                  <a:srgbClr val="CC7832"/>
                </a:solidFill>
                <a:highlight>
                  <a:srgbClr val="2B2B2B"/>
                </a:highlight>
                <a:latin typeface="Consolas" panose="020B0609020204030204" pitchFamily="49" charset="0"/>
              </a:rPr>
              <a:t>, </a:t>
            </a:r>
            <a:r>
              <a:rPr lang="en" sz="1600" dirty="0">
                <a:solidFill>
                  <a:srgbClr val="6897BB"/>
                </a:solidFill>
                <a:highlight>
                  <a:srgbClr val="2B2B2B"/>
                </a:highlight>
                <a:latin typeface="Consolas" panose="020B0609020204030204" pitchFamily="49" charset="0"/>
              </a:rPr>
              <a:t>2</a:t>
            </a:r>
            <a:r>
              <a:rPr lang="en" sz="1600" dirty="0">
                <a:solidFill>
                  <a:srgbClr val="A9B7C6"/>
                </a:solidFill>
                <a:highlight>
                  <a:srgbClr val="2B2B2B"/>
                </a:highlight>
                <a:latin typeface="Consolas" panose="020B0609020204030204" pitchFamily="49" charset="0"/>
              </a:rPr>
              <a:t>) / (</a:t>
            </a:r>
            <a:r>
              <a:rPr lang="en" sz="1600" dirty="0">
                <a:solidFill>
                  <a:srgbClr val="6897BB"/>
                </a:solidFill>
                <a:highlight>
                  <a:srgbClr val="2B2B2B"/>
                </a:highlight>
                <a:latin typeface="Consolas" panose="020B0609020204030204" pitchFamily="49" charset="0"/>
              </a:rPr>
              <a:t>2 </a:t>
            </a:r>
            <a:r>
              <a:rPr lang="en" sz="1600" dirty="0">
                <a:solidFill>
                  <a:srgbClr val="A9B7C6"/>
                </a:solidFill>
                <a:highlight>
                  <a:srgbClr val="2B2B2B"/>
                </a:highlight>
                <a:latin typeface="Consolas" panose="020B0609020204030204" pitchFamily="49" charset="0"/>
              </a:rPr>
              <a:t>* sigma))</a:t>
            </a:r>
            <a:endParaRPr sz="1600" dirty="0">
              <a:solidFill>
                <a:srgbClr val="A9B7C6"/>
              </a:solidFill>
              <a:highlight>
                <a:srgbClr val="2B2B2B"/>
              </a:highlight>
              <a:latin typeface="Consolas" panose="020B0609020204030204" pitchFamily="49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A9B7C6"/>
                </a:solidFill>
                <a:highlight>
                  <a:srgbClr val="2B2B2B"/>
                </a:highlight>
                <a:latin typeface="Consolas" panose="020B0609020204030204" pitchFamily="49" charset="0"/>
              </a:rPr>
              <a:t>   gaus = cv2.getGaussianKernel(</a:t>
            </a:r>
            <a:r>
              <a:rPr lang="en" sz="1600" dirty="0">
                <a:solidFill>
                  <a:srgbClr val="6897BB"/>
                </a:solidFill>
                <a:highlight>
                  <a:srgbClr val="2B2B2B"/>
                </a:highlight>
                <a:latin typeface="Consolas" panose="020B0609020204030204" pitchFamily="49" charset="0"/>
              </a:rPr>
              <a:t>2</a:t>
            </a:r>
            <a:r>
              <a:rPr lang="en" sz="1600" dirty="0">
                <a:solidFill>
                  <a:srgbClr val="A9B7C6"/>
                </a:solidFill>
                <a:highlight>
                  <a:srgbClr val="2B2B2B"/>
                </a:highlight>
                <a:latin typeface="Consolas" panose="020B0609020204030204" pitchFamily="49" charset="0"/>
              </a:rPr>
              <a:t>*k2_size+</a:t>
            </a:r>
            <a:r>
              <a:rPr lang="en" sz="1600" dirty="0">
                <a:solidFill>
                  <a:srgbClr val="6897BB"/>
                </a:solidFill>
                <a:highlight>
                  <a:srgbClr val="2B2B2B"/>
                </a:highlight>
                <a:latin typeface="Consolas" panose="020B0609020204030204" pitchFamily="49" charset="0"/>
              </a:rPr>
              <a:t>1</a:t>
            </a:r>
            <a:r>
              <a:rPr lang="en" sz="1600" dirty="0">
                <a:solidFill>
                  <a:srgbClr val="CC7832"/>
                </a:solidFill>
                <a:highlight>
                  <a:srgbClr val="2B2B2B"/>
                </a:highlight>
                <a:latin typeface="Consolas" panose="020B0609020204030204" pitchFamily="49" charset="0"/>
              </a:rPr>
              <a:t>, </a:t>
            </a:r>
            <a:r>
              <a:rPr lang="en" sz="1600" dirty="0">
                <a:solidFill>
                  <a:srgbClr val="A9B7C6"/>
                </a:solidFill>
                <a:highlight>
                  <a:srgbClr val="2B2B2B"/>
                </a:highlight>
                <a:latin typeface="Consolas" panose="020B0609020204030204" pitchFamily="49" charset="0"/>
              </a:rPr>
              <a:t>k2_size)</a:t>
            </a:r>
            <a:endParaRPr sz="1600" dirty="0">
              <a:solidFill>
                <a:srgbClr val="A9B7C6"/>
              </a:solidFill>
              <a:highlight>
                <a:srgbClr val="2B2B2B"/>
              </a:highlight>
              <a:latin typeface="Consolas" panose="020B0609020204030204" pitchFamily="49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A9B7C6"/>
                </a:solidFill>
                <a:highlight>
                  <a:srgbClr val="2B2B2B"/>
                </a:highlight>
                <a:latin typeface="Consolas" panose="020B0609020204030204" pitchFamily="49" charset="0"/>
              </a:rPr>
              <a:t>   gaus = gaus.dot(gaus.T)</a:t>
            </a:r>
            <a:endParaRPr sz="1600" dirty="0">
              <a:solidFill>
                <a:srgbClr val="A9B7C6"/>
              </a:solidFill>
              <a:highlight>
                <a:srgbClr val="2B2B2B"/>
              </a:highlight>
              <a:latin typeface="Consolas" panose="020B0609020204030204" pitchFamily="49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A9B7C6"/>
                </a:solidFill>
                <a:highlight>
                  <a:srgbClr val="2B2B2B"/>
                </a:highlight>
                <a:latin typeface="Consolas" panose="020B0609020204030204" pitchFamily="49" charset="0"/>
              </a:rPr>
              <a:t>   combo = gaus * diff_gau</a:t>
            </a:r>
            <a:endParaRPr sz="1600" dirty="0">
              <a:solidFill>
                <a:srgbClr val="A9B7C6"/>
              </a:solidFill>
              <a:highlight>
                <a:srgbClr val="2B2B2B"/>
              </a:highlight>
              <a:latin typeface="Consolas" panose="020B0609020204030204" pitchFamily="49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A9B7C6"/>
                </a:solidFill>
                <a:highlight>
                  <a:srgbClr val="2B2B2B"/>
                </a:highlight>
                <a:latin typeface="Consolas" panose="020B0609020204030204" pitchFamily="49" charset="0"/>
              </a:rPr>
              <a:t>   result = combo*neighbor_hood /combo.sum()</a:t>
            </a:r>
            <a:endParaRPr sz="1600" dirty="0">
              <a:solidFill>
                <a:srgbClr val="A9B7C6"/>
              </a:solidFill>
              <a:highlight>
                <a:srgbClr val="2B2B2B"/>
              </a:highlight>
              <a:latin typeface="Consolas" panose="020B0609020204030204" pitchFamily="49" charset="0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rgbClr val="A9B7C6"/>
              </a:solidFill>
              <a:highlight>
                <a:srgbClr val="2B2B2B"/>
              </a:highlight>
              <a:latin typeface="Consolas" panose="020B0609020204030204" pitchFamily="49" charset="0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rgbClr val="A9B7C6"/>
              </a:solidFill>
              <a:highlight>
                <a:srgbClr val="2B2B2B"/>
              </a:highligh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2046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Median Vs Mean</a:t>
            </a:r>
            <a:endParaRPr b="1" dirty="0"/>
          </a:p>
        </p:txBody>
      </p:sp>
      <p:pic>
        <p:nvPicPr>
          <p:cNvPr id="76" name="Google Shape;7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093372" cy="3820974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5"/>
          <p:cNvSpPr txBox="1"/>
          <p:nvPr/>
        </p:nvSpPr>
        <p:spPr>
          <a:xfrm>
            <a:off x="235950" y="1260375"/>
            <a:ext cx="956400" cy="2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FFFFFF"/>
                </a:solidFill>
              </a:rPr>
              <a:t>Original</a:t>
            </a:r>
            <a:endParaRPr/>
          </a:p>
        </p:txBody>
      </p:sp>
      <p:sp>
        <p:nvSpPr>
          <p:cNvPr id="78" name="Google Shape;78;p15"/>
          <p:cNvSpPr txBox="1"/>
          <p:nvPr/>
        </p:nvSpPr>
        <p:spPr>
          <a:xfrm>
            <a:off x="3066375" y="1260375"/>
            <a:ext cx="956400" cy="2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FFFFFF"/>
                </a:solidFill>
              </a:rPr>
              <a:t>Mean</a:t>
            </a:r>
            <a:endParaRPr/>
          </a:p>
        </p:txBody>
      </p:sp>
      <p:sp>
        <p:nvSpPr>
          <p:cNvPr id="79" name="Google Shape;79;p15"/>
          <p:cNvSpPr txBox="1"/>
          <p:nvPr/>
        </p:nvSpPr>
        <p:spPr>
          <a:xfrm>
            <a:off x="5896800" y="1260375"/>
            <a:ext cx="956400" cy="2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FFFFFF"/>
                </a:solidFill>
              </a:rPr>
              <a:t>Median</a:t>
            </a:r>
            <a:endParaRPr/>
          </a:p>
        </p:txBody>
      </p:sp>
      <p:sp>
        <p:nvSpPr>
          <p:cNvPr id="80" name="Google Shape;80;p15"/>
          <p:cNvSpPr txBox="1"/>
          <p:nvPr/>
        </p:nvSpPr>
        <p:spPr>
          <a:xfrm>
            <a:off x="311700" y="2975442"/>
            <a:ext cx="956400" cy="3912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434343"/>
                </a:solidFill>
              </a:rPr>
              <a:t>Edges</a:t>
            </a:r>
            <a:endParaRPr dirty="0">
              <a:solidFill>
                <a:srgbClr val="434343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34DB1E6-C319-4B55-9635-67E1EAF79DB5}"/>
                  </a:ext>
                </a:extLst>
              </p:cNvPr>
              <p:cNvSpPr txBox="1"/>
              <p:nvPr/>
            </p:nvSpPr>
            <p:spPr>
              <a:xfrm>
                <a:off x="1192350" y="2856800"/>
                <a:ext cx="962058" cy="44762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∗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1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1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1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11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1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11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100" i="1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US" sz="11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1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1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11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IL" sz="11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34DB1E6-C319-4B55-9635-67E1EAF79D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2350" y="2856800"/>
                <a:ext cx="962058" cy="447623"/>
              </a:xfrm>
              <a:prstGeom prst="rect">
                <a:avLst/>
              </a:prstGeom>
              <a:blipFill>
                <a:blip r:embed="rId4"/>
                <a:stretch>
                  <a:fillRect l="-2548" t="-1370" b="-10959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189367F-313B-4893-9D6D-1B4D22C53C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31721"/>
            <a:ext cx="9095509" cy="4537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8503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Bi-Lateral Filtering</a:t>
            </a:r>
            <a:endParaRPr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9A0D9F-1BAD-4ADE-BDB5-73D5512D7D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07665"/>
            <a:ext cx="9144000" cy="1928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9747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What’s next?</a:t>
            </a:r>
            <a:endParaRPr b="1" dirty="0"/>
          </a:p>
        </p:txBody>
      </p:sp>
      <p:sp>
        <p:nvSpPr>
          <p:cNvPr id="195" name="Google Shape;195;p2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25743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There is a lot of work done, trying to detect ‘real’ edges and not just texture.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dirty="0"/>
              <a:t>For those who are </a:t>
            </a:r>
            <a:r>
              <a:rPr lang="en" dirty="0" smtClean="0"/>
              <a:t>interested, I </a:t>
            </a:r>
            <a:r>
              <a:rPr lang="en" dirty="0"/>
              <a:t>recommend reading </a:t>
            </a:r>
            <a:r>
              <a:rPr lang="en" u="sng" dirty="0">
                <a:solidFill>
                  <a:schemeClr val="hlink"/>
                </a:solidFill>
                <a:hlinkClick r:id="rId3"/>
              </a:rPr>
              <a:t>‘Structured Forest for  Edge detection’</a:t>
            </a:r>
            <a:endParaRPr dirty="0"/>
          </a:p>
        </p:txBody>
      </p:sp>
      <p:pic>
        <p:nvPicPr>
          <p:cNvPr id="196" name="Google Shape;196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86100" y="171400"/>
            <a:ext cx="6243602" cy="489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093372" cy="3820974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6"/>
          <p:cNvSpPr txBox="1"/>
          <p:nvPr/>
        </p:nvSpPr>
        <p:spPr>
          <a:xfrm>
            <a:off x="235950" y="1260375"/>
            <a:ext cx="956400" cy="2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FFFFFF"/>
                </a:solidFill>
              </a:rPr>
              <a:t>Original</a:t>
            </a:r>
            <a:endParaRPr/>
          </a:p>
        </p:txBody>
      </p:sp>
      <p:sp>
        <p:nvSpPr>
          <p:cNvPr id="87" name="Google Shape;87;p16"/>
          <p:cNvSpPr txBox="1"/>
          <p:nvPr/>
        </p:nvSpPr>
        <p:spPr>
          <a:xfrm>
            <a:off x="3066375" y="1260375"/>
            <a:ext cx="956400" cy="2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FFFFFF"/>
                </a:solidFill>
              </a:rPr>
              <a:t>Mean</a:t>
            </a:r>
            <a:endParaRPr/>
          </a:p>
        </p:txBody>
      </p:sp>
      <p:sp>
        <p:nvSpPr>
          <p:cNvPr id="88" name="Google Shape;88;p16"/>
          <p:cNvSpPr txBox="1"/>
          <p:nvPr/>
        </p:nvSpPr>
        <p:spPr>
          <a:xfrm>
            <a:off x="5896800" y="1260375"/>
            <a:ext cx="956400" cy="2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FFFFFF"/>
                </a:solidFill>
              </a:rPr>
              <a:t>Median</a:t>
            </a:r>
            <a:endParaRPr/>
          </a:p>
        </p:txBody>
      </p:sp>
      <p:sp>
        <p:nvSpPr>
          <p:cNvPr id="89" name="Google Shape;89;p16"/>
          <p:cNvSpPr txBox="1"/>
          <p:nvPr/>
        </p:nvSpPr>
        <p:spPr>
          <a:xfrm>
            <a:off x="311700" y="2950088"/>
            <a:ext cx="956400" cy="347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434343"/>
                </a:solidFill>
              </a:rPr>
              <a:t>Edges</a:t>
            </a:r>
            <a:endParaRPr dirty="0">
              <a:solidFill>
                <a:srgbClr val="434343"/>
              </a:solidFill>
            </a:endParaRPr>
          </a:p>
        </p:txBody>
      </p:sp>
      <p:sp>
        <p:nvSpPr>
          <p:cNvPr id="90" name="Google Shape;90;p16"/>
          <p:cNvSpPr txBox="1">
            <a:spLocks noGrp="1"/>
          </p:cNvSpPr>
          <p:nvPr>
            <p:ph type="title"/>
          </p:nvPr>
        </p:nvSpPr>
        <p:spPr>
          <a:xfrm>
            <a:off x="311700" y="4626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Median Vs Mean</a:t>
            </a:r>
            <a:endParaRPr b="1" dirty="0"/>
          </a:p>
        </p:txBody>
      </p:sp>
      <p:sp>
        <p:nvSpPr>
          <p:cNvPr id="91" name="Google Shape;91;p16"/>
          <p:cNvSpPr/>
          <p:nvPr/>
        </p:nvSpPr>
        <p:spPr>
          <a:xfrm>
            <a:off x="3291225" y="1823575"/>
            <a:ext cx="506700" cy="3834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16"/>
          <p:cNvSpPr txBox="1"/>
          <p:nvPr/>
        </p:nvSpPr>
        <p:spPr>
          <a:xfrm>
            <a:off x="6047250" y="721025"/>
            <a:ext cx="2044500" cy="4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latin typeface="Lato"/>
                <a:ea typeface="Lato"/>
                <a:cs typeface="Lato"/>
                <a:sym typeface="Lato"/>
              </a:rPr>
              <a:t>Edge preservant</a:t>
            </a:r>
            <a:endParaRPr sz="1800" b="1" dirty="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3" name="Google Shape;93;p16"/>
          <p:cNvSpPr/>
          <p:nvPr/>
        </p:nvSpPr>
        <p:spPr>
          <a:xfrm>
            <a:off x="6047250" y="1823575"/>
            <a:ext cx="506700" cy="3834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6"/>
          <p:cNvSpPr txBox="1"/>
          <p:nvPr/>
        </p:nvSpPr>
        <p:spPr>
          <a:xfrm>
            <a:off x="311700" y="3431925"/>
            <a:ext cx="956400" cy="2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FFFFF"/>
                </a:solidFill>
              </a:rPr>
              <a:t>Strong with noise</a:t>
            </a:r>
            <a:endParaRPr dirty="0"/>
          </a:p>
        </p:txBody>
      </p:sp>
      <p:sp>
        <p:nvSpPr>
          <p:cNvPr id="95" name="Google Shape;95;p16"/>
          <p:cNvSpPr txBox="1"/>
          <p:nvPr/>
        </p:nvSpPr>
        <p:spPr>
          <a:xfrm>
            <a:off x="3142125" y="3431925"/>
            <a:ext cx="956400" cy="2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FFFFF"/>
                </a:solidFill>
              </a:rPr>
              <a:t>Weak</a:t>
            </a:r>
            <a:endParaRPr dirty="0"/>
          </a:p>
        </p:txBody>
      </p:sp>
      <p:sp>
        <p:nvSpPr>
          <p:cNvPr id="96" name="Google Shape;96;p16"/>
          <p:cNvSpPr txBox="1"/>
          <p:nvPr/>
        </p:nvSpPr>
        <p:spPr>
          <a:xfrm>
            <a:off x="5972550" y="3431925"/>
            <a:ext cx="956400" cy="2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FFFFFF"/>
                </a:solidFill>
              </a:rPr>
              <a:t>Strong with less noise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7"/>
          <p:cNvSpPr txBox="1">
            <a:spLocks noGrp="1"/>
          </p:cNvSpPr>
          <p:nvPr>
            <p:ph type="title"/>
          </p:nvPr>
        </p:nvSpPr>
        <p:spPr>
          <a:xfrm>
            <a:off x="311700" y="4626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Median Vs Mean</a:t>
            </a:r>
            <a:endParaRPr b="1" dirty="0"/>
          </a:p>
        </p:txBody>
      </p:sp>
      <p:grpSp>
        <p:nvGrpSpPr>
          <p:cNvPr id="2" name="קבוצה 1"/>
          <p:cNvGrpSpPr/>
          <p:nvPr/>
        </p:nvGrpSpPr>
        <p:grpSpPr>
          <a:xfrm>
            <a:off x="1155387" y="1240966"/>
            <a:ext cx="6833225" cy="3074725"/>
            <a:chOff x="947544" y="1160872"/>
            <a:chExt cx="6833225" cy="3072852"/>
          </a:xfrm>
        </p:grpSpPr>
        <p:graphicFrame>
          <p:nvGraphicFramePr>
            <p:cNvPr id="103" name="Google Shape;103;p17"/>
            <p:cNvGraphicFramePr/>
            <p:nvPr>
              <p:extLst>
                <p:ext uri="{D42A27DB-BD31-4B8C-83A1-F6EECF244321}">
                  <p14:modId xmlns:p14="http://schemas.microsoft.com/office/powerpoint/2010/main" val="2788333818"/>
                </p:ext>
              </p:extLst>
            </p:nvPr>
          </p:nvGraphicFramePr>
          <p:xfrm>
            <a:off x="947544" y="1160872"/>
            <a:ext cx="6833225" cy="3072852"/>
          </p:xfrm>
          <a:graphic>
            <a:graphicData uri="http://schemas.openxmlformats.org/drawingml/2006/table">
              <a:tbl>
                <a:tblPr>
                  <a:noFill/>
                  <a:tableStyleId>{8BD5B315-7B64-4FAF-9CC1-8C8CD2ADF954}</a:tableStyleId>
                </a:tblPr>
                <a:tblGrid>
                  <a:gridCol w="1163925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5669300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</a:tblGrid>
                <a:tr h="600972">
                  <a:tc>
                    <a:txBody>
                      <a:bodyPr/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2200">
                          <a:latin typeface="Lato"/>
                          <a:ea typeface="Lato"/>
                          <a:cs typeface="Lato"/>
                          <a:sym typeface="Lato"/>
                        </a:endParaRPr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sz="2400" dirty="0" smtClean="0">
                            <a:latin typeface="Lato"/>
                            <a:ea typeface="Lato"/>
                            <a:cs typeface="Lato"/>
                            <a:sym typeface="Lato"/>
                          </a:rPr>
                          <a:t>Run time</a:t>
                        </a:r>
                        <a:endParaRPr lang="en-US" sz="2400" dirty="0">
                          <a:latin typeface="Lato"/>
                          <a:ea typeface="Lato"/>
                          <a:cs typeface="Lato"/>
                          <a:sym typeface="Lato"/>
                        </a:endParaRPr>
                      </a:p>
                    </a:txBody>
                    <a:tcPr marL="91425" marR="91425" marT="91425" marB="91425"/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525745">
                  <a:tc>
                    <a:txBody>
                      <a:bodyPr/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 sz="2200">
                            <a:latin typeface="Lato"/>
                            <a:ea typeface="Lato"/>
                            <a:cs typeface="Lato"/>
                            <a:sym typeface="Lato"/>
                          </a:rPr>
                          <a:t>Mean</a:t>
                        </a:r>
                        <a:endParaRPr sz="2200">
                          <a:latin typeface="Lato"/>
                          <a:ea typeface="Lato"/>
                          <a:cs typeface="Lato"/>
                          <a:sym typeface="Lato"/>
                        </a:endParaRPr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2200" dirty="0">
                          <a:latin typeface="Lato"/>
                          <a:ea typeface="Lato"/>
                          <a:cs typeface="Lato"/>
                          <a:sym typeface="Lato"/>
                        </a:endParaRPr>
                      </a:p>
                    </a:txBody>
                    <a:tcPr marL="91425" marR="91425" marT="91425" marB="91425"/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1948008">
                  <a:tc>
                    <a:txBody>
                      <a:bodyPr/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 sz="2200" dirty="0">
                            <a:latin typeface="Lato"/>
                            <a:ea typeface="Lato"/>
                            <a:cs typeface="Lato"/>
                            <a:sym typeface="Lato"/>
                          </a:rPr>
                          <a:t>Median</a:t>
                        </a:r>
                        <a:endParaRPr sz="2200" dirty="0">
                          <a:latin typeface="Lato"/>
                          <a:ea typeface="Lato"/>
                          <a:cs typeface="Lato"/>
                          <a:sym typeface="Lato"/>
                        </a:endParaRPr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 sz="2200" dirty="0">
                            <a:latin typeface="Lato"/>
                            <a:ea typeface="Lato"/>
                            <a:cs typeface="Lato"/>
                            <a:sym typeface="Lato"/>
                          </a:rPr>
                          <a:t>                                             </a:t>
                        </a:r>
                        <a:endParaRPr lang="en" sz="2200" dirty="0" smtClean="0">
                          <a:latin typeface="Lato"/>
                          <a:ea typeface="Lato"/>
                          <a:cs typeface="Lato"/>
                          <a:sym typeface="Lato"/>
                        </a:endParaRPr>
                      </a:p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 sz="1800" b="1" dirty="0" smtClean="0">
                            <a:latin typeface="Lato"/>
                            <a:ea typeface="Lato"/>
                            <a:cs typeface="Lato"/>
                            <a:sym typeface="Lato"/>
                          </a:rPr>
                          <a:t>for </a:t>
                        </a:r>
                        <a:r>
                          <a:rPr lang="en" sz="1800" b="1" dirty="0">
                            <a:latin typeface="Lato"/>
                            <a:ea typeface="Lato"/>
                            <a:cs typeface="Lato"/>
                            <a:sym typeface="Lato"/>
                          </a:rPr>
                          <a:t>naive implementation</a:t>
                        </a:r>
                        <a:r>
                          <a:rPr lang="en" sz="1800" b="1" dirty="0" smtClean="0">
                            <a:latin typeface="Lato"/>
                            <a:ea typeface="Lato"/>
                            <a:cs typeface="Lato"/>
                            <a:sym typeface="Lato"/>
                          </a:rPr>
                          <a:t>.</a:t>
                        </a:r>
                      </a:p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 sz="1800" dirty="0" smtClean="0">
                            <a:latin typeface="Lato"/>
                            <a:ea typeface="Lato"/>
                            <a:cs typeface="Lato"/>
                            <a:sym typeface="Lato"/>
                          </a:rPr>
                          <a:t> </a:t>
                        </a:r>
                        <a:endParaRPr sz="1800" dirty="0">
                          <a:latin typeface="Lato"/>
                          <a:ea typeface="Lato"/>
                          <a:cs typeface="Lato"/>
                          <a:sym typeface="Lato"/>
                        </a:endParaRPr>
                      </a:p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 sz="1800" dirty="0">
                            <a:latin typeface="Lato"/>
                            <a:ea typeface="Lato"/>
                            <a:cs typeface="Lato"/>
                            <a:sym typeface="Lato"/>
                          </a:rPr>
                          <a:t>You can use selection algorithms to shorten the time.</a:t>
                        </a:r>
                        <a:endParaRPr sz="1800" dirty="0">
                          <a:latin typeface="Lato"/>
                          <a:ea typeface="Lato"/>
                          <a:cs typeface="Lato"/>
                          <a:sym typeface="Lato"/>
                        </a:endParaRPr>
                      </a:p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 sz="1800" dirty="0">
                            <a:latin typeface="Lato"/>
                            <a:ea typeface="Lato"/>
                            <a:cs typeface="Lato"/>
                            <a:sym typeface="Lato"/>
                          </a:rPr>
                          <a:t>There are some approximations that shorten the running time even more.</a:t>
                        </a:r>
                        <a:endParaRPr sz="1800" dirty="0">
                          <a:latin typeface="Lato"/>
                          <a:ea typeface="Lato"/>
                          <a:cs typeface="Lato"/>
                          <a:sym typeface="Lato"/>
                        </a:endParaRPr>
                      </a:p>
                    </a:txBody>
                    <a:tcPr marL="91425" marR="91425" marT="91425" marB="91425"/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</a:tbl>
            </a:graphicData>
          </a:graphic>
        </p:graphicFrame>
        <p:pic>
          <p:nvPicPr>
            <p:cNvPr id="104" name="Google Shape;104;p1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54421" y="1902206"/>
              <a:ext cx="2331624" cy="3532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5" name="Google Shape;105;p1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154421" y="2344007"/>
              <a:ext cx="2331624" cy="35329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Median filter algo	</a:t>
            </a:r>
            <a:endParaRPr b="1" dirty="0"/>
          </a:p>
        </p:txBody>
      </p:sp>
      <p:pic>
        <p:nvPicPr>
          <p:cNvPr id="111" name="Google Shape;11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198" cy="29603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Edges</a:t>
            </a:r>
            <a:endParaRPr b="1" dirty="0"/>
          </a:p>
        </p:txBody>
      </p:sp>
      <p:pic>
        <p:nvPicPr>
          <p:cNvPr id="117" name="Google Shape;11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6050" y="1017725"/>
            <a:ext cx="3771900" cy="377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smtClean="0"/>
              <a:t>Recap</a:t>
            </a:r>
            <a:endParaRPr b="1" u="sng" dirty="0"/>
          </a:p>
        </p:txBody>
      </p:sp>
      <p:pic>
        <p:nvPicPr>
          <p:cNvPr id="123" name="Google Shape;12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52650"/>
            <a:ext cx="2718643" cy="3438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71402" y="1406873"/>
            <a:ext cx="3472601" cy="3584227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/>
          <p:nvPr/>
        </p:nvSpPr>
        <p:spPr>
          <a:xfrm>
            <a:off x="1908463" y="1605677"/>
            <a:ext cx="4886325" cy="323827"/>
          </a:xfrm>
          <a:custGeom>
            <a:avLst/>
            <a:gdLst/>
            <a:ahLst/>
            <a:cxnLst/>
            <a:rect l="l" t="t" r="r" b="b"/>
            <a:pathLst>
              <a:path w="195453" h="32472" extrusionOk="0">
                <a:moveTo>
                  <a:pt x="0" y="32472"/>
                </a:moveTo>
                <a:cubicBezTo>
                  <a:pt x="18034" y="27075"/>
                  <a:pt x="75629" y="786"/>
                  <a:pt x="108204" y="87"/>
                </a:cubicBezTo>
                <a:cubicBezTo>
                  <a:pt x="140780" y="-611"/>
                  <a:pt x="180912" y="23582"/>
                  <a:pt x="195453" y="28281"/>
                </a:cubicBezTo>
              </a:path>
            </a:pathLst>
          </a:custGeom>
          <a:noFill/>
          <a:ln w="38100" cap="flat" cmpd="sng">
            <a:solidFill>
              <a:srgbClr val="FF9900"/>
            </a:solidFill>
            <a:prstDash val="solid"/>
            <a:round/>
            <a:headEnd type="none" w="med" len="med"/>
            <a:tailEnd type="triangle" w="med" len="med"/>
          </a:ln>
        </p:spPr>
      </p:sp>
      <p:pic>
        <p:nvPicPr>
          <p:cNvPr id="126" name="Google Shape;126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63940" y="445025"/>
            <a:ext cx="1971630" cy="109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b="1" dirty="0" smtClean="0"/>
              <a:t>Conclusions</a:t>
            </a:r>
            <a:endParaRPr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Google Shape;132;p21"/>
              <p:cNvSpPr txBox="1"/>
              <p:nvPr/>
            </p:nvSpPr>
            <p:spPr>
              <a:xfrm>
                <a:off x="311700" y="1267106"/>
                <a:ext cx="3969355" cy="329796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8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800" b="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1800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800" b="0" i="1" dirty="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800" b="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1800" i="1" dirty="0" smtClean="0">
                          <a:latin typeface="Cambria Math" panose="02040503050406030204" pitchFamily="18" charset="0"/>
                        </a:rPr>
                        <m:t>∗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8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800" b="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800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800" b="0" i="1" dirty="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800" b="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1800" i="1" dirty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800" dirty="0" smtClean="0"/>
              </a:p>
              <a:p>
                <a:pPr lvl="0"/>
                <a:endParaRPr lang="en-US" sz="1800" dirty="0" smtClean="0"/>
              </a:p>
              <a:p>
                <a:pPr lvl="0"/>
                <a:endParaRPr lang="en-US" sz="1800" dirty="0"/>
              </a:p>
              <a:p>
                <a:pPr lvl="0"/>
                <a:endParaRPr lang="en-US" sz="1800" dirty="0" smtClean="0"/>
              </a:p>
              <a:p>
                <a:pPr lvl="0"/>
                <a:r>
                  <a:rPr lang="en-US" sz="1800" dirty="0" smtClean="0"/>
                  <a:t>A </a:t>
                </a:r>
                <a:r>
                  <a:rPr lang="en-US" sz="1800" b="1" dirty="0"/>
                  <a:t>simple derivative </a:t>
                </a:r>
                <a:r>
                  <a:rPr lang="en-US" sz="1800" dirty="0"/>
                  <a:t>is easily </a:t>
                </a:r>
                <a:r>
                  <a:rPr lang="en-US" sz="1800" dirty="0" smtClean="0"/>
                  <a:t>affected </a:t>
                </a:r>
                <a:r>
                  <a:rPr lang="en-US" sz="1800" dirty="0"/>
                  <a:t>by noise and small details</a:t>
                </a:r>
                <a:r>
                  <a:rPr lang="en-US" sz="1800" dirty="0" smtClean="0"/>
                  <a:t>.</a:t>
                </a:r>
              </a:p>
              <a:p>
                <a:pPr lvl="0"/>
                <a:endParaRPr lang="en-US" sz="1800" dirty="0"/>
              </a:p>
              <a:p>
                <a:pPr lvl="0"/>
                <a:r>
                  <a:rPr lang="en-US" sz="1800" dirty="0"/>
                  <a:t>We got only the </a:t>
                </a:r>
                <a:r>
                  <a:rPr lang="en-US" sz="1800" b="1" dirty="0" smtClean="0"/>
                  <a:t>Mag</a:t>
                </a:r>
                <a:r>
                  <a:rPr lang="en-US" sz="1800" dirty="0" smtClean="0"/>
                  <a:t>, </a:t>
                </a:r>
                <a:br>
                  <a:rPr lang="en-US" sz="1800" dirty="0" smtClean="0"/>
                </a:br>
                <a:r>
                  <a:rPr lang="en-US" sz="1800" dirty="0" smtClean="0"/>
                  <a:t>not </a:t>
                </a:r>
                <a:r>
                  <a:rPr lang="en-US" sz="1800" dirty="0"/>
                  <a:t>the </a:t>
                </a:r>
                <a:r>
                  <a:rPr lang="en-US" sz="1800" b="1" dirty="0" smtClean="0"/>
                  <a:t>direction.</a:t>
                </a:r>
                <a:endParaRPr lang="en-US" sz="1800" b="1" dirty="0"/>
              </a:p>
            </p:txBody>
          </p:sp>
        </mc:Choice>
        <mc:Fallback xmlns="">
          <p:sp>
            <p:nvSpPr>
              <p:cNvPr id="132" name="Google Shape;132;p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700" y="1267106"/>
                <a:ext cx="3969355" cy="3297967"/>
              </a:xfrm>
              <a:prstGeom prst="rect">
                <a:avLst/>
              </a:prstGeom>
              <a:blipFill>
                <a:blip r:embed="rId3"/>
                <a:stretch>
                  <a:fillRect l="-122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3" name="Google Shape;13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93599" y="659285"/>
            <a:ext cx="3638701" cy="375565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סוגר מסולסל שמאלי 3"/>
          <p:cNvSpPr/>
          <p:nvPr/>
        </p:nvSpPr>
        <p:spPr>
          <a:xfrm rot="16200000">
            <a:off x="1787240" y="1447801"/>
            <a:ext cx="221674" cy="1219197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en-US" dirty="0" smtClean="0"/>
          </a:p>
          <a:p>
            <a:pPr algn="ctr"/>
            <a:endParaRPr lang="he-IL" dirty="0"/>
          </a:p>
        </p:txBody>
      </p:sp>
      <p:sp>
        <p:nvSpPr>
          <p:cNvPr id="5" name="סוגר מסולסל ימני 4"/>
          <p:cNvSpPr/>
          <p:nvPr/>
        </p:nvSpPr>
        <p:spPr>
          <a:xfrm>
            <a:off x="3304311" y="1361824"/>
            <a:ext cx="180109" cy="789711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9" name="Google Shape;70;p14"/>
          <p:cNvSpPr txBox="1"/>
          <p:nvPr/>
        </p:nvSpPr>
        <p:spPr>
          <a:xfrm>
            <a:off x="3557326" y="1575824"/>
            <a:ext cx="1270984" cy="361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he-IL" b="1" dirty="0" smtClean="0">
                <a:solidFill>
                  <a:schemeClr val="accent1">
                    <a:lumMod val="75000"/>
                  </a:schemeClr>
                </a:solidFill>
              </a:rPr>
              <a:t>גזירה בכיוון </a:t>
            </a:r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Y</a:t>
            </a:r>
            <a:endParaRPr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0" name="Google Shape;70;p14"/>
          <p:cNvSpPr txBox="1"/>
          <p:nvPr/>
        </p:nvSpPr>
        <p:spPr>
          <a:xfrm>
            <a:off x="1288476" y="2151535"/>
            <a:ext cx="1219199" cy="361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he-IL" b="1" dirty="0" smtClean="0">
                <a:solidFill>
                  <a:schemeClr val="accent1">
                    <a:lumMod val="75000"/>
                  </a:schemeClr>
                </a:solidFill>
              </a:rPr>
              <a:t>גזירה בכיוון </a:t>
            </a:r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X</a:t>
            </a:r>
            <a:endParaRPr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307</TotalTime>
  <Words>1272</Words>
  <Application>Microsoft Office PowerPoint</Application>
  <PresentationFormat>‫הצגה על המסך (16:9)</PresentationFormat>
  <Paragraphs>136</Paragraphs>
  <Slides>32</Slides>
  <Notes>32</Notes>
  <HiddenSlides>1</HiddenSlides>
  <MMClips>0</MMClips>
  <ScaleCrop>false</ScaleCrop>
  <HeadingPairs>
    <vt:vector size="6" baseType="variant">
      <vt:variant>
        <vt:lpstr>גופנים בשימוש</vt:lpstr>
      </vt:variant>
      <vt:variant>
        <vt:i4>5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32</vt:i4>
      </vt:variant>
    </vt:vector>
  </HeadingPairs>
  <TitlesOfParts>
    <vt:vector size="38" baseType="lpstr">
      <vt:lpstr>Arial</vt:lpstr>
      <vt:lpstr>Cambria Math</vt:lpstr>
      <vt:lpstr>Lato</vt:lpstr>
      <vt:lpstr>Consolas</vt:lpstr>
      <vt:lpstr>Calibri</vt:lpstr>
      <vt:lpstr>Simple Light</vt:lpstr>
      <vt:lpstr>Computer Vision and Image Processing Tirgul 8</vt:lpstr>
      <vt:lpstr>Median Vs Mean</vt:lpstr>
      <vt:lpstr>Median Vs Mean</vt:lpstr>
      <vt:lpstr>Median Vs Mean</vt:lpstr>
      <vt:lpstr>Median Vs Mean</vt:lpstr>
      <vt:lpstr>Median filter algo </vt:lpstr>
      <vt:lpstr>Edges</vt:lpstr>
      <vt:lpstr>Recap</vt:lpstr>
      <vt:lpstr>Conclusions</vt:lpstr>
      <vt:lpstr>Solution I - Smooth before deriving </vt:lpstr>
      <vt:lpstr>Solution I - Smooth before deriving </vt:lpstr>
      <vt:lpstr>Solution I</vt:lpstr>
      <vt:lpstr>Solution II - Sobel</vt:lpstr>
      <vt:lpstr>Solution II - Sobel</vt:lpstr>
      <vt:lpstr>Solution II - Sobel</vt:lpstr>
      <vt:lpstr>Laplacian Filter</vt:lpstr>
      <vt:lpstr>How to obtain the second derivative?</vt:lpstr>
      <vt:lpstr>How to obtain the second derivative?</vt:lpstr>
      <vt:lpstr>LoG: Laplacian of Gaussian</vt:lpstr>
      <vt:lpstr>LoG</vt:lpstr>
      <vt:lpstr>Image Sharpening via Laplacian</vt:lpstr>
      <vt:lpstr>Image Sharpening via Laplacian </vt:lpstr>
      <vt:lpstr>Image Sharpening</vt:lpstr>
      <vt:lpstr>Bi-Lateral Filtering</vt:lpstr>
      <vt:lpstr>Bi-Lateral Filtering</vt:lpstr>
      <vt:lpstr>Bi-Lateral Filtering</vt:lpstr>
      <vt:lpstr>Bi-Lateral Filtering</vt:lpstr>
      <vt:lpstr>Bi-Lateral Filtering</vt:lpstr>
      <vt:lpstr>Bi-Lateral Filtering- Demo</vt:lpstr>
      <vt:lpstr>מצגת של PowerPoint‏</vt:lpstr>
      <vt:lpstr>Bi-Lateral Filtering</vt:lpstr>
      <vt:lpstr>What’s next?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Vision and Image Processing Trigul 5</dc:title>
  <cp:lastModifiedBy>moriya bitton</cp:lastModifiedBy>
  <cp:revision>29</cp:revision>
  <dcterms:modified xsi:type="dcterms:W3CDTF">2022-04-11T18:26:15Z</dcterms:modified>
</cp:coreProperties>
</file>